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8" r:id="rId2"/>
  </p:sldMasterIdLst>
  <p:notesMasterIdLst>
    <p:notesMasterId r:id="rId13"/>
  </p:notesMasterIdLst>
  <p:sldIdLst>
    <p:sldId id="264" r:id="rId3"/>
    <p:sldId id="301" r:id="rId4"/>
    <p:sldId id="262" r:id="rId5"/>
    <p:sldId id="295" r:id="rId6"/>
    <p:sldId id="300" r:id="rId7"/>
    <p:sldId id="270" r:id="rId8"/>
    <p:sldId id="297" r:id="rId9"/>
    <p:sldId id="278" r:id="rId10"/>
    <p:sldId id="298" r:id="rId11"/>
    <p:sldId id="28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혜원" initials="김혜" lastIdx="1" clrIdx="0">
    <p:extLst>
      <p:ext uri="{19B8F6BF-5375-455C-9EA6-DF929625EA0E}">
        <p15:presenceInfo xmlns:p15="http://schemas.microsoft.com/office/powerpoint/2012/main" userId="f6e28249487ff9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FED"/>
    <a:srgbClr val="3967DE"/>
    <a:srgbClr val="0B082E"/>
    <a:srgbClr val="1B376E"/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5" autoAdjust="0"/>
    <p:restoredTop sz="81204" autoAdjust="0"/>
  </p:normalViewPr>
  <p:slideViewPr>
    <p:cSldViewPr snapToGrid="0">
      <p:cViewPr varScale="1">
        <p:scale>
          <a:sx n="54" d="100"/>
          <a:sy n="54" d="100"/>
        </p:scale>
        <p:origin x="1063" y="2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notesMaster" Target="notesMasters/notesMaster1.xml" /><Relationship Id="rId18" Type="http://schemas.openxmlformats.org/officeDocument/2006/relationships/tableStyles" Target="tableStyles.xml" /><Relationship Id="rId3" Type="http://schemas.openxmlformats.org/officeDocument/2006/relationships/slide" Target="slides/slide1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theme" Target="theme/theme1.xml" /><Relationship Id="rId2" Type="http://schemas.openxmlformats.org/officeDocument/2006/relationships/slideMaster" Target="slideMasters/slideMaster2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5" Type="http://schemas.openxmlformats.org/officeDocument/2006/relationships/slide" Target="slides/slide3.xml" /><Relationship Id="rId15" Type="http://schemas.openxmlformats.org/officeDocument/2006/relationships/presProps" Target="presProps.xml" /><Relationship Id="rId10" Type="http://schemas.openxmlformats.org/officeDocument/2006/relationships/slide" Target="slides/slide8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commentAuthors" Target="commentAuthor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b="1" dirty="0"/>
              <a:t>직장인들이 회의시간에 주로 하는 일</a:t>
            </a:r>
          </a:p>
        </c:rich>
      </c:tx>
      <c:layout>
        <c:manualLayout>
          <c:xMode val="edge"/>
          <c:yMode val="edge"/>
          <c:x val="0.25280788075182703"/>
          <c:y val="4.17139179355057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022049177950173"/>
          <c:y val="0.24482294446041508"/>
          <c:w val="0.75798875785225983"/>
          <c:h val="0.654566916654602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딴 생각</c:v>
                </c:pt>
                <c:pt idx="1">
                  <c:v>다른 업무</c:v>
                </c:pt>
                <c:pt idx="2">
                  <c:v>회의의 괴로움</c:v>
                </c:pt>
                <c:pt idx="3">
                  <c:v>졸기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0.91</c:v>
                </c:pt>
                <c:pt idx="1">
                  <c:v>0.73</c:v>
                </c:pt>
                <c:pt idx="2">
                  <c:v>0.45</c:v>
                </c:pt>
                <c:pt idx="3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E7-46BF-9E29-4E9231E9A9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딴 생각</c:v>
                </c:pt>
                <c:pt idx="1">
                  <c:v>다른 업무</c:v>
                </c:pt>
                <c:pt idx="2">
                  <c:v>회의의 괴로움</c:v>
                </c:pt>
                <c:pt idx="3">
                  <c:v>졸기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E6E7-46BF-9E29-4E9231E9A9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딴 생각</c:v>
                </c:pt>
                <c:pt idx="1">
                  <c:v>다른 업무</c:v>
                </c:pt>
                <c:pt idx="2">
                  <c:v>회의의 괴로움</c:v>
                </c:pt>
                <c:pt idx="3">
                  <c:v>졸기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E6E7-46BF-9E29-4E9231E9A92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35292175"/>
        <c:axId val="1332094255"/>
      </c:barChart>
      <c:catAx>
        <c:axId val="1235292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2094255"/>
        <c:crosses val="autoZero"/>
        <c:auto val="1"/>
        <c:lblAlgn val="ctr"/>
        <c:lblOffset val="100"/>
        <c:noMultiLvlLbl val="0"/>
      </c:catAx>
      <c:valAx>
        <c:axId val="133209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5292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BFC3C-92D7-49AD-810A-E7F8C3DF9009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4901-48CF-4135-B709-5E1351335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4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MUD(Meeting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DeepLearning</a:t>
            </a:r>
            <a:r>
              <a:rPr lang="en-US" altLang="ko-KR" dirty="0"/>
              <a:t>)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팀장 박주영</a:t>
            </a:r>
            <a:r>
              <a:rPr lang="en-US" altLang="ko-KR" dirty="0"/>
              <a:t>, </a:t>
            </a:r>
            <a:r>
              <a:rPr lang="ko-KR" altLang="en-US" dirty="0"/>
              <a:t>팀원 김혜원</a:t>
            </a:r>
            <a:r>
              <a:rPr lang="en-US" altLang="ko-KR" dirty="0"/>
              <a:t>, </a:t>
            </a:r>
            <a:r>
              <a:rPr lang="ko-KR" altLang="en-US" dirty="0"/>
              <a:t>김아연</a:t>
            </a:r>
            <a:r>
              <a:rPr lang="en-US" altLang="ko-KR" dirty="0"/>
              <a:t>, </a:t>
            </a:r>
            <a:r>
              <a:rPr lang="ko-KR" altLang="en-US" dirty="0"/>
              <a:t>홍승환으로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7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첫번째 프로젝트 소개</a:t>
            </a:r>
            <a:r>
              <a:rPr lang="en-US" altLang="ko-KR" dirty="0"/>
              <a:t>(</a:t>
            </a:r>
            <a:r>
              <a:rPr lang="ko-KR" altLang="en-US" dirty="0"/>
              <a:t>아이디어 소개</a:t>
            </a:r>
            <a:r>
              <a:rPr lang="en-US" altLang="ko-KR" dirty="0"/>
              <a:t>) </a:t>
            </a:r>
            <a:r>
              <a:rPr lang="ko-KR" altLang="en-US" dirty="0"/>
              <a:t>두번째 이 프로젝트의 개발 배경 및 필요성 세번째 프로젝트 주요 기능 네번째 사업성 </a:t>
            </a:r>
            <a:r>
              <a:rPr lang="ko-KR" altLang="en-US" dirty="0" err="1"/>
              <a:t>다섯번째</a:t>
            </a:r>
            <a:r>
              <a:rPr lang="ko-KR" altLang="en-US" dirty="0"/>
              <a:t> 기대효과 순으로 진행되겠습니다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5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소개를 하겠습니다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en-US" altLang="ko-KR" dirty="0"/>
              <a:t>MUD</a:t>
            </a:r>
            <a:r>
              <a:rPr lang="ko-KR" altLang="en-US" dirty="0"/>
              <a:t>팀은 </a:t>
            </a:r>
            <a:endParaRPr lang="en-US" altLang="ko-KR" dirty="0"/>
          </a:p>
          <a:p>
            <a:r>
              <a:rPr lang="en-US" altLang="ko-KR" dirty="0"/>
              <a:t>===================================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요즘 직장인들의 문서 작성에 어려움을 많이 느끼고 굉장한 스트레스를 받는다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직장인들의 회의문화에 대한 불만이 가장 많은 이유 중 첫번째는 회의시간이 길고 잦기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때문이였다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두번째는 회의시간은 길지만 불필요한 내용이 많이 포함 되어 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회의시간이 길고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잦은 이유로 직장인들이 회의 보고서 작성에 대한 시간 투자를 줄이고자 하기 위해 이 프로젝트를 진행하게 되었다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stt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기술을 이용하여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문서록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직장인들이 회의시간에 불필요한 내용 때문에 문서 작성에 방해 되지 않도록 하기 위해 그리고 정보 손실을 방지 하기 위하여 이러한 프로젝트 생각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문서 요약 기술을 이용하여 효율적인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문서록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작성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일상 생활에서 많은 사람들이 회의에 시간을 할당한다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사람인 이상 모든 회의내용을 기록하고 기억할 수 없으므로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이를 </a:t>
            </a:r>
            <a:r>
              <a:rPr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STT(Speech To Text)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를 통하여 전체적인 회의 데이터 관리시스템을 제공하고자 함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회의 내용을 요약하고 정리하는 것은 업무진행 효율성과 직결된다고 볼 수 있음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그러므로 </a:t>
            </a:r>
            <a:r>
              <a:rPr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회의내용을 자동적</a:t>
            </a:r>
            <a:r>
              <a:rPr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·</a:t>
            </a:r>
            <a:r>
              <a:rPr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효율적으로 의미 있는 정보를 도출 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해</a:t>
            </a:r>
            <a:r>
              <a:rPr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줌으로 써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업무진행에 도움이 되는 “</a:t>
            </a:r>
            <a:r>
              <a:rPr lang="ko-KR" altLang="en-US" sz="1200" b="1" kern="1200" dirty="0">
                <a:solidFill>
                  <a:srgbClr val="FF0000"/>
                </a:solidFill>
                <a:latin typeface="+mj-ea"/>
                <a:ea typeface="+mn-ea"/>
                <a:cs typeface="+mn-cs"/>
              </a:rPr>
              <a:t>인공지능 기반의 회의 분석  </a:t>
            </a:r>
            <a:r>
              <a:rPr lang="ko-KR" altLang="en-US" sz="1200" b="1" kern="1200" dirty="0" err="1">
                <a:solidFill>
                  <a:srgbClr val="FF0000"/>
                </a:solidFill>
                <a:latin typeface="+mj-ea"/>
                <a:ea typeface="+mn-ea"/>
                <a:cs typeface="+mn-cs"/>
              </a:rPr>
              <a:t>서비스</a:t>
            </a:r>
            <a:r>
              <a:rPr lang="ko-KR" altLang="en-US" sz="1200" kern="1200" dirty="0" err="1">
                <a:solidFill>
                  <a:schemeClr val="tx1"/>
                </a:solidFill>
                <a:latin typeface="+mj-ea"/>
                <a:ea typeface="+mn-ea"/>
                <a:cs typeface="+mn-cs"/>
              </a:rPr>
              <a:t>”를</a:t>
            </a:r>
            <a:r>
              <a:rPr lang="ko-KR" altLang="en-US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제 공하고자 함</a:t>
            </a:r>
            <a:r>
              <a:rPr lang="en-US" altLang="ko-KR" sz="1200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5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5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정부지원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경쟁력 유리시장에 많이 없어서 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3.</a:t>
            </a:r>
            <a:r>
              <a:rPr lang="ko-KR" altLang="en-US" dirty="0"/>
              <a:t>음성 </a:t>
            </a:r>
            <a:r>
              <a:rPr lang="en-US" altLang="ko-KR" dirty="0"/>
              <a:t>+ </a:t>
            </a:r>
            <a:r>
              <a:rPr lang="ko-KR" altLang="en-US" dirty="0"/>
              <a:t>인공지능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기업 업무생산성 높임</a:t>
            </a:r>
            <a:r>
              <a:rPr lang="en-US" altLang="ko-KR" dirty="0">
                <a:sym typeface="Wingdings" panose="05000000000000000000" pitchFamily="2" charset="2"/>
              </a:rPr>
              <a:t>… </a:t>
            </a:r>
            <a:r>
              <a:rPr lang="ko-KR" altLang="en-US" dirty="0">
                <a:sym typeface="Wingdings" panose="05000000000000000000" pitchFamily="2" charset="2"/>
              </a:rPr>
              <a:t>생산성 크기때문에 사업성이 크다</a:t>
            </a:r>
            <a:r>
              <a:rPr lang="en-US" altLang="ko-KR" dirty="0">
                <a:sym typeface="Wingdings" panose="05000000000000000000" pitchFamily="2" charset="2"/>
              </a:rPr>
              <a:t>.1</a:t>
            </a:r>
          </a:p>
          <a:p>
            <a:pPr marL="228600" indent="-228600"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ㄹㅇㄴ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79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89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8376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 /><Relationship Id="rId2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9.xml" /><Relationship Id="rId4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5" r:id="rId17"/>
    <p:sldLayoutId id="2147483690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8.xml" /><Relationship Id="rId6" Type="http://schemas.openxmlformats.org/officeDocument/2006/relationships/hyperlink" Target="http://www.free-powerpoint-templates-design.com/" TargetMode="External" /><Relationship Id="rId5" Type="http://schemas.microsoft.com/office/2007/relationships/hdphoto" Target="../media/hdphoto1.wdp" /><Relationship Id="rId4" Type="http://schemas.openxmlformats.org/officeDocument/2006/relationships/image" Target="../media/image1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7.xml" /><Relationship Id="rId4" Type="http://schemas.microsoft.com/office/2007/relationships/hdphoto" Target="../media/hdphoto2.wdp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0.xml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20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 /><Relationship Id="rId3" Type="http://schemas.openxmlformats.org/officeDocument/2006/relationships/image" Target="../media/image24.png" /><Relationship Id="rId7" Type="http://schemas.openxmlformats.org/officeDocument/2006/relationships/image" Target="../media/image28.sv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27.png" /><Relationship Id="rId11" Type="http://schemas.openxmlformats.org/officeDocument/2006/relationships/image" Target="../media/image32.svg" /><Relationship Id="rId5" Type="http://schemas.openxmlformats.org/officeDocument/2006/relationships/image" Target="../media/image26.png" /><Relationship Id="rId10" Type="http://schemas.openxmlformats.org/officeDocument/2006/relationships/image" Target="../media/image31.png" /><Relationship Id="rId4" Type="http://schemas.openxmlformats.org/officeDocument/2006/relationships/image" Target="../media/image25.png" /><Relationship Id="rId9" Type="http://schemas.openxmlformats.org/officeDocument/2006/relationships/image" Target="../media/image30.sv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MUD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+mn-lt"/>
              </a:rPr>
              <a:t>Meeting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Using </a:t>
            </a:r>
            <a:r>
              <a:rPr lang="en-US" altLang="ko-KR" dirty="0" err="1">
                <a:latin typeface="+mn-lt"/>
              </a:rPr>
              <a:t>DeepLearning</a:t>
            </a:r>
            <a:endParaRPr lang="en-US" altLang="ko-KR" dirty="0">
              <a:latin typeface="+mn-lt"/>
            </a:endParaRPr>
          </a:p>
        </p:txBody>
      </p:sp>
      <p:pic>
        <p:nvPicPr>
          <p:cNvPr id="6" name="그림 개체 틀 5" descr="실내, 벽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8A1FCB-DAF9-4638-8CB4-FB65F7E0BF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16653" r="16653"/>
          <a:stretch>
            <a:fillRect/>
          </a:stretch>
        </p:blipFill>
        <p:spPr/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CC65989-56D1-437D-9ACC-EC7DC6476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95C355D-C82B-49DE-8543-F96F255B25DE}"/>
              </a:ext>
            </a:extLst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0516E2-0BC1-4B7A-8620-23D1D3DD8F36}"/>
              </a:ext>
            </a:extLst>
          </p:cNvPr>
          <p:cNvSpPr txBox="1">
            <a:spLocks/>
          </p:cNvSpPr>
          <p:nvPr/>
        </p:nvSpPr>
        <p:spPr>
          <a:xfrm>
            <a:off x="7354392" y="5573408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</a:rPr>
              <a:t>201601364 </a:t>
            </a:r>
            <a:r>
              <a:rPr lang="ko-KR" altLang="en-US" dirty="0">
                <a:solidFill>
                  <a:schemeClr val="tx1"/>
                </a:solidFill>
              </a:rPr>
              <a:t>박주영</a:t>
            </a:r>
            <a:r>
              <a:rPr lang="en-US" altLang="ko-KR" dirty="0">
                <a:solidFill>
                  <a:schemeClr val="tx1"/>
                </a:solidFill>
              </a:rPr>
              <a:t>(T)	201503665 </a:t>
            </a:r>
            <a:r>
              <a:rPr lang="ko-KR" altLang="en-US" dirty="0">
                <a:solidFill>
                  <a:schemeClr val="tx1"/>
                </a:solidFill>
              </a:rPr>
              <a:t>홍승환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</a:rPr>
              <a:t>201600599 </a:t>
            </a:r>
            <a:r>
              <a:rPr lang="ko-KR" altLang="en-US" dirty="0">
                <a:solidFill>
                  <a:schemeClr val="tx1"/>
                </a:solidFill>
              </a:rPr>
              <a:t>김아연</a:t>
            </a:r>
            <a:r>
              <a:rPr lang="en-US" altLang="ko-KR" dirty="0">
                <a:solidFill>
                  <a:schemeClr val="tx1"/>
                </a:solidFill>
              </a:rPr>
              <a:t>	201701138 </a:t>
            </a:r>
            <a:r>
              <a:rPr lang="ko-KR" altLang="en-US" dirty="0">
                <a:solidFill>
                  <a:schemeClr val="tx1"/>
                </a:solidFill>
              </a:rPr>
              <a:t>김혜원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/>
              <a:t>HERE    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8B760-A996-40FE-B073-90C028257C92}"/>
              </a:ext>
            </a:extLst>
          </p:cNvPr>
          <p:cNvGrpSpPr/>
          <p:nvPr/>
        </p:nvGrpSpPr>
        <p:grpSpPr>
          <a:xfrm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CCBE19-43AE-4596-9774-11F1CDA66EE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87D97BF-5D54-462E-A9F5-4D06C775F83D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DDBDBF-E66C-4E30-A942-5A40B003A332}"/>
              </a:ext>
            </a:extLst>
          </p:cNvPr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501154-EBF5-4221-8028-676F038AF6DD}"/>
              </a:ext>
            </a:extLst>
          </p:cNvPr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8181CE4-3352-4E52-873F-BAF6034A14A3}"/>
              </a:ext>
            </a:extLst>
          </p:cNvPr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EFC4ECB-1255-4B27-BE3E-095010A24221}"/>
              </a:ext>
            </a:extLst>
          </p:cNvPr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AC3B1C-618D-48A7-AA66-DDC0E9FE0087}"/>
              </a:ext>
            </a:extLst>
          </p:cNvPr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1859FC-33AA-43EE-87B2-98C8577F6687}"/>
              </a:ext>
            </a:extLst>
          </p:cNvPr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795E75-FC5F-4526-B249-F371D7AF87B5}"/>
              </a:ext>
            </a:extLst>
          </p:cNvPr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감사합니다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4CD48-3BCC-402C-9E28-F723B0E28363}"/>
              </a:ext>
            </a:extLst>
          </p:cNvPr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E824A00-9766-4DBD-AC85-80E3CF53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9" b="20978" l="49156" r="69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778" r="30890" b="78888"/>
          <a:stretch/>
        </p:blipFill>
        <p:spPr>
          <a:xfrm>
            <a:off x="4492923" y="1690404"/>
            <a:ext cx="3249144" cy="22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751851" y="356659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ko-KR" altLang="en-US" sz="4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목차</a:t>
            </a:r>
            <a:endParaRPr lang="en-US" sz="4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3313D-4719-4267-AC54-156131877478}"/>
              </a:ext>
            </a:extLst>
          </p:cNvPr>
          <p:cNvGrpSpPr/>
          <p:nvPr/>
        </p:nvGrpSpPr>
        <p:grpSpPr>
          <a:xfrm>
            <a:off x="4970289" y="1422543"/>
            <a:ext cx="7221711" cy="4893196"/>
            <a:chOff x="4708019" y="1514692"/>
            <a:chExt cx="7494608" cy="5019104"/>
          </a:xfrm>
        </p:grpSpPr>
        <p:sp>
          <p:nvSpPr>
            <p:cNvPr id="26" name="Round Same Side Corner Rectangle 25"/>
            <p:cNvSpPr/>
            <p:nvPr/>
          </p:nvSpPr>
          <p:spPr>
            <a:xfrm rot="16200000">
              <a:off x="8239567" y="-1717743"/>
              <a:ext cx="720000" cy="71848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89395" y="1562691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5137541" y="163483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8343906" y="-700368"/>
              <a:ext cx="720000" cy="69761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293824" y="2475728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TextBox 12"/>
            <p:cNvSpPr txBox="1"/>
            <p:nvPr/>
          </p:nvSpPr>
          <p:spPr>
            <a:xfrm>
              <a:off x="5341969" y="2556482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8408289" y="255728"/>
              <a:ext cx="720000" cy="68474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442142" y="3366412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5493803" y="3447580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16200000">
              <a:off x="8255942" y="1748086"/>
              <a:ext cx="720000" cy="7152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178287" y="5012144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226433" y="5110935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6200000">
              <a:off x="8090011" y="2431804"/>
              <a:ext cx="720000" cy="74839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25540" y="5856347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>
              <a:off x="4873686" y="5930525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25"/>
            <p:cNvSpPr txBox="1"/>
            <p:nvPr/>
          </p:nvSpPr>
          <p:spPr bwMode="auto">
            <a:xfrm>
              <a:off x="5826031" y="1739736"/>
              <a:ext cx="5514322" cy="33855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ko-KR" altLang="en-US" sz="1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CD633F3F-7AD2-4C99-A6C2-D0C6B37F860F}"/>
                </a:ext>
              </a:extLst>
            </p:cNvPr>
            <p:cNvSpPr txBox="1"/>
            <p:nvPr/>
          </p:nvSpPr>
          <p:spPr bwMode="auto">
            <a:xfrm>
              <a:off x="5802287" y="1643118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프로젝트 소개</a:t>
              </a:r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894AEB07-368C-44A8-82F0-F7D2E234E0DC}"/>
                </a:ext>
              </a:extLst>
            </p:cNvPr>
            <p:cNvSpPr txBox="1"/>
            <p:nvPr/>
          </p:nvSpPr>
          <p:spPr bwMode="auto">
            <a:xfrm>
              <a:off x="5927514" y="2607320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개발 배경 및 필요성</a:t>
              </a:r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EFA57F4D-935F-4ECC-A3AC-1764DA76A9C0}"/>
                </a:ext>
              </a:extLst>
            </p:cNvPr>
            <p:cNvSpPr txBox="1"/>
            <p:nvPr/>
          </p:nvSpPr>
          <p:spPr bwMode="auto">
            <a:xfrm>
              <a:off x="6111801" y="3458514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프로젝트 주요 기능</a:t>
              </a:r>
            </a:p>
          </p:txBody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3EA57C31-B306-40AE-A8F0-069B3D683A25}"/>
                </a:ext>
              </a:extLst>
            </p:cNvPr>
            <p:cNvSpPr txBox="1"/>
            <p:nvPr/>
          </p:nvSpPr>
          <p:spPr bwMode="auto">
            <a:xfrm>
              <a:off x="5842406" y="5049380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사업성</a:t>
              </a: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713E2DD5-1ACE-4FF0-9580-68FC244792E9}"/>
                </a:ext>
              </a:extLst>
            </p:cNvPr>
            <p:cNvSpPr txBox="1"/>
            <p:nvPr/>
          </p:nvSpPr>
          <p:spPr bwMode="auto">
            <a:xfrm>
              <a:off x="5641153" y="5861882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Arial" pitchFamily="34" charset="0"/>
                </a:rPr>
                <a:t>기대효과</a:t>
              </a:r>
            </a:p>
          </p:txBody>
        </p:sp>
        <p:sp>
          <p:nvSpPr>
            <p:cNvPr id="30" name="Round Same Side Corner Rectangle 19">
              <a:extLst>
                <a:ext uri="{FF2B5EF4-FFF2-40B4-BE49-F238E27FC236}">
                  <a16:creationId xmlns:a16="http://schemas.microsoft.com/office/drawing/2014/main" id="{FF99C939-987A-4CEF-8E88-CEB9C6D064D0}"/>
                </a:ext>
              </a:extLst>
            </p:cNvPr>
            <p:cNvSpPr/>
            <p:nvPr/>
          </p:nvSpPr>
          <p:spPr>
            <a:xfrm rot="16200000">
              <a:off x="8354530" y="1044055"/>
              <a:ext cx="720000" cy="69761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B91B674A-7A03-4F34-8BAF-452B7B350E09}"/>
                </a:ext>
              </a:extLst>
            </p:cNvPr>
            <p:cNvSpPr/>
            <p:nvPr/>
          </p:nvSpPr>
          <p:spPr>
            <a:xfrm>
              <a:off x="5333602" y="4239323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65BD8E-C6DA-49AD-A924-EBF7849A5E83}"/>
                </a:ext>
              </a:extLst>
            </p:cNvPr>
            <p:cNvSpPr txBox="1"/>
            <p:nvPr/>
          </p:nvSpPr>
          <p:spPr>
            <a:xfrm>
              <a:off x="5388311" y="4314265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rgbClr val="26A1E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94653B61-D07A-4B34-9C31-A1E757E97016}"/>
                </a:ext>
              </a:extLst>
            </p:cNvPr>
            <p:cNvSpPr txBox="1"/>
            <p:nvPr/>
          </p:nvSpPr>
          <p:spPr bwMode="auto">
            <a:xfrm>
              <a:off x="6042597" y="4295837"/>
              <a:ext cx="5514322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+mj-ea"/>
                  <a:ea typeface="+mj-ea"/>
                  <a:cs typeface="Arial" pitchFamily="34" charset="0"/>
                </a:rPr>
                <a:t>사용 기술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43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525089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7" y="5464711"/>
            <a:ext cx="12192000" cy="384043"/>
          </a:xfrm>
        </p:spPr>
        <p:txBody>
          <a:bodyPr/>
          <a:lstStyle/>
          <a:p>
            <a:pPr lvl="0"/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meeting</a:t>
            </a:r>
            <a:r>
              <a:rPr lang="ko-KR" altLang="en-US" dirty="0"/>
              <a:t> </a:t>
            </a:r>
            <a:r>
              <a:rPr lang="en-US" altLang="ko-KR" dirty="0"/>
              <a:t>assistant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263" y="2320465"/>
            <a:ext cx="6406818" cy="1339732"/>
            <a:chOff x="3017860" y="4376707"/>
            <a:chExt cx="1654564" cy="939486"/>
          </a:xfrm>
        </p:grpSpPr>
        <p:sp>
          <p:nvSpPr>
            <p:cNvPr id="5" name="TextBox 4"/>
            <p:cNvSpPr txBox="1"/>
            <p:nvPr/>
          </p:nvSpPr>
          <p:spPr>
            <a:xfrm>
              <a:off x="3017860" y="4733457"/>
              <a:ext cx="1654564" cy="582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Summet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는 인공지능을 통하여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자동으로 회의록을 작성해주며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회의를 관리해주는 어플리케이션 입니다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60" y="4376707"/>
              <a:ext cx="1648143" cy="2805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인공지능 기반 자동 회의 분석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 배경 및 필요성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6A6AD-BB3E-432E-901F-BF1C1B83A382}"/>
              </a:ext>
            </a:extLst>
          </p:cNvPr>
          <p:cNvSpPr/>
          <p:nvPr/>
        </p:nvSpPr>
        <p:spPr>
          <a:xfrm>
            <a:off x="566244" y="1754597"/>
            <a:ext cx="11184374" cy="408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CECA9-1470-4CF6-9112-A7BFB7BB32CD}"/>
              </a:ext>
            </a:extLst>
          </p:cNvPr>
          <p:cNvGrpSpPr/>
          <p:nvPr/>
        </p:nvGrpSpPr>
        <p:grpSpPr>
          <a:xfrm>
            <a:off x="943388" y="1674458"/>
            <a:ext cx="10642497" cy="3764911"/>
            <a:chOff x="502920" y="1402079"/>
            <a:chExt cx="11275841" cy="4039887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1CF978B0-71E3-4F45-8389-08D681AB1D48}"/>
                </a:ext>
              </a:extLst>
            </p:cNvPr>
            <p:cNvGrpSpPr/>
            <p:nvPr/>
          </p:nvGrpSpPr>
          <p:grpSpPr>
            <a:xfrm>
              <a:off x="6593858" y="2018819"/>
              <a:ext cx="832020" cy="832020"/>
              <a:chOff x="5364087" y="2787774"/>
              <a:chExt cx="914400" cy="914400"/>
            </a:xfrm>
          </p:grpSpPr>
          <p:sp>
            <p:nvSpPr>
              <p:cNvPr id="42" name="Oval 5">
                <a:extLst>
                  <a:ext uri="{FF2B5EF4-FFF2-40B4-BE49-F238E27FC236}">
                    <a16:creationId xmlns:a16="http://schemas.microsoft.com/office/drawing/2014/main" id="{DFF77CD5-BE3E-45DA-BC7B-DCA1D4AC96F3}"/>
                  </a:ext>
                </a:extLst>
              </p:cNvPr>
              <p:cNvSpPr/>
              <p:nvPr/>
            </p:nvSpPr>
            <p:spPr>
              <a:xfrm>
                <a:off x="5364087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6">
                <a:extLst>
                  <a:ext uri="{FF2B5EF4-FFF2-40B4-BE49-F238E27FC236}">
                    <a16:creationId xmlns:a16="http://schemas.microsoft.com/office/drawing/2014/main" id="{E63362F4-6EB4-4D14-93CB-0D8C39EF3FAE}"/>
                  </a:ext>
                </a:extLst>
              </p:cNvPr>
              <p:cNvSpPr/>
              <p:nvPr/>
            </p:nvSpPr>
            <p:spPr>
              <a:xfrm>
                <a:off x="5443247" y="2866933"/>
                <a:ext cx="756084" cy="75608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134546E2-11E8-469D-A2A5-7E0598D77C39}"/>
                </a:ext>
              </a:extLst>
            </p:cNvPr>
            <p:cNvGrpSpPr/>
            <p:nvPr/>
          </p:nvGrpSpPr>
          <p:grpSpPr>
            <a:xfrm>
              <a:off x="6593858" y="3606085"/>
              <a:ext cx="832020" cy="832020"/>
              <a:chOff x="5364087" y="2787774"/>
              <a:chExt cx="914400" cy="914400"/>
            </a:xfrm>
          </p:grpSpPr>
          <p:sp>
            <p:nvSpPr>
              <p:cNvPr id="40" name="Oval 9">
                <a:extLst>
                  <a:ext uri="{FF2B5EF4-FFF2-40B4-BE49-F238E27FC236}">
                    <a16:creationId xmlns:a16="http://schemas.microsoft.com/office/drawing/2014/main" id="{8D57A765-F3F0-4FBC-8FFA-CA55E1057C33}"/>
                  </a:ext>
                </a:extLst>
              </p:cNvPr>
              <p:cNvSpPr/>
              <p:nvPr/>
            </p:nvSpPr>
            <p:spPr>
              <a:xfrm>
                <a:off x="5364087" y="278777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10">
                <a:extLst>
                  <a:ext uri="{FF2B5EF4-FFF2-40B4-BE49-F238E27FC236}">
                    <a16:creationId xmlns:a16="http://schemas.microsoft.com/office/drawing/2014/main" id="{042C3275-1F4C-452D-9E49-CA03AA9C4783}"/>
                  </a:ext>
                </a:extLst>
              </p:cNvPr>
              <p:cNvSpPr/>
              <p:nvPr/>
            </p:nvSpPr>
            <p:spPr>
              <a:xfrm>
                <a:off x="5443247" y="2866933"/>
                <a:ext cx="756084" cy="756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1AD69E21-1F4F-4A21-97B3-919CCBDAE09A}"/>
                </a:ext>
              </a:extLst>
            </p:cNvPr>
            <p:cNvGrpSpPr/>
            <p:nvPr/>
          </p:nvGrpSpPr>
          <p:grpSpPr>
            <a:xfrm>
              <a:off x="7650302" y="1874649"/>
              <a:ext cx="4128459" cy="1011825"/>
              <a:chOff x="803640" y="3374377"/>
              <a:chExt cx="2059657" cy="7588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E6BEC5-C7FA-4CFA-BE23-6806F6BE8051}"/>
                  </a:ext>
                </a:extLst>
              </p:cNvPr>
              <p:cNvSpPr txBox="1"/>
              <p:nvPr/>
            </p:nvSpPr>
            <p:spPr>
              <a:xfrm>
                <a:off x="803640" y="3672805"/>
                <a:ext cx="2059657" cy="4604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업무시간의 약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30%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시간을 문서작성에 사용하며 일의 효율성이 떨어지고 있다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40DFEA-1195-40BC-9BC8-6C9910AF02A2}"/>
                  </a:ext>
                </a:extLst>
              </p:cNvPr>
              <p:cNvSpPr txBox="1"/>
              <p:nvPr/>
            </p:nvSpPr>
            <p:spPr>
              <a:xfrm>
                <a:off x="803640" y="3374377"/>
                <a:ext cx="2059657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업무시간 </a:t>
                </a:r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29.7%</a:t>
                </a: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를 차지하는 문서작성</a:t>
                </a:r>
              </a:p>
            </p:txBody>
          </p:sp>
        </p:grp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id="{D7479385-B3E2-444D-A9B9-6BFC747FD43F}"/>
                </a:ext>
              </a:extLst>
            </p:cNvPr>
            <p:cNvGrpSpPr/>
            <p:nvPr/>
          </p:nvGrpSpPr>
          <p:grpSpPr>
            <a:xfrm>
              <a:off x="7650302" y="3452113"/>
              <a:ext cx="4128459" cy="1011825"/>
              <a:chOff x="803640" y="3374377"/>
              <a:chExt cx="2059657" cy="7588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29FB2D-67C4-40E3-956F-000F7D9A513E}"/>
                  </a:ext>
                </a:extLst>
              </p:cNvPr>
              <p:cNvSpPr txBox="1"/>
              <p:nvPr/>
            </p:nvSpPr>
            <p:spPr>
              <a:xfrm>
                <a:off x="803640" y="3672806"/>
                <a:ext cx="2059657" cy="4604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너무 많은 양의 문서작성으로 직장인들은 본격적인 업무를 하기도 전에 지쳐버린다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6FAA42-6A96-4EA7-B450-E07B8AF7CB3A}"/>
                  </a:ext>
                </a:extLst>
              </p:cNvPr>
              <p:cNvSpPr txBox="1"/>
              <p:nvPr/>
            </p:nvSpPr>
            <p:spPr>
              <a:xfrm>
                <a:off x="803640" y="3374377"/>
                <a:ext cx="2059657" cy="25391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회의록 작성으로 지치는 직장인들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70719D5-92B8-4435-8E34-1CB8C72A195F}"/>
                </a:ext>
              </a:extLst>
            </p:cNvPr>
            <p:cNvGrpSpPr/>
            <p:nvPr/>
          </p:nvGrpSpPr>
          <p:grpSpPr>
            <a:xfrm>
              <a:off x="502920" y="1402079"/>
              <a:ext cx="5593080" cy="4039887"/>
              <a:chOff x="7291050" y="1530174"/>
              <a:chExt cx="6159309" cy="4302169"/>
            </a:xfrm>
          </p:grpSpPr>
          <p:sp>
            <p:nvSpPr>
              <p:cNvPr id="29" name="Block Arc 14">
                <a:extLst>
                  <a:ext uri="{FF2B5EF4-FFF2-40B4-BE49-F238E27FC236}">
                    <a16:creationId xmlns:a16="http://schemas.microsoft.com/office/drawing/2014/main" id="{25720077-F4CA-4AB4-AB1A-BDC3EADCC3C5}"/>
                  </a:ext>
                </a:extLst>
              </p:cNvPr>
              <p:cNvSpPr/>
              <p:nvPr/>
            </p:nvSpPr>
            <p:spPr>
              <a:xfrm rot="16200000">
                <a:off x="11847422" y="2095660"/>
                <a:ext cx="357925" cy="358159"/>
              </a:xfrm>
              <a:custGeom>
                <a:avLst/>
                <a:gdLst/>
                <a:ahLst/>
                <a:cxnLst/>
                <a:rect l="l" t="t" r="r" b="b"/>
                <a:pathLst>
                  <a:path w="3185463" h="3187558">
                    <a:moveTo>
                      <a:pt x="764000" y="2343999"/>
                    </a:moveTo>
                    <a:cubicBezTo>
                      <a:pt x="566798" y="2256389"/>
                      <a:pt x="385374" y="2134753"/>
                      <a:pt x="230072" y="1981662"/>
                    </a:cubicBezTo>
                    <a:cubicBezTo>
                      <a:pt x="297001" y="2223876"/>
                      <a:pt x="428049" y="2439341"/>
                      <a:pt x="603989" y="2608945"/>
                    </a:cubicBezTo>
                    <a:cubicBezTo>
                      <a:pt x="667739" y="2525681"/>
                      <a:pt x="720588" y="2436567"/>
                      <a:pt x="764000" y="2343999"/>
                    </a:cubicBezTo>
                    <a:close/>
                    <a:moveTo>
                      <a:pt x="783530" y="862903"/>
                    </a:moveTo>
                    <a:cubicBezTo>
                      <a:pt x="737619" y="760936"/>
                      <a:pt x="681240" y="662513"/>
                      <a:pt x="611676" y="571152"/>
                    </a:cubicBezTo>
                    <a:cubicBezTo>
                      <a:pt x="419218" y="754019"/>
                      <a:pt x="279227" y="991173"/>
                      <a:pt x="215545" y="1258034"/>
                    </a:cubicBezTo>
                    <a:cubicBezTo>
                      <a:pt x="378729" y="1090139"/>
                      <a:pt x="571934" y="956907"/>
                      <a:pt x="783530" y="862903"/>
                    </a:cubicBezTo>
                    <a:close/>
                    <a:moveTo>
                      <a:pt x="935657" y="1673146"/>
                    </a:moveTo>
                    <a:lnTo>
                      <a:pt x="227023" y="1673146"/>
                    </a:lnTo>
                    <a:cubicBezTo>
                      <a:pt x="393068" y="1882941"/>
                      <a:pt x="605618" y="2045968"/>
                      <a:pt x="844267" y="2153109"/>
                    </a:cubicBezTo>
                    <a:cubicBezTo>
                      <a:pt x="897907" y="1997390"/>
                      <a:pt x="928862" y="1835739"/>
                      <a:pt x="935657" y="1673146"/>
                    </a:cubicBezTo>
                    <a:close/>
                    <a:moveTo>
                      <a:pt x="935928" y="1493146"/>
                    </a:moveTo>
                    <a:cubicBezTo>
                      <a:pt x="928922" y="1345638"/>
                      <a:pt x="902278" y="1198995"/>
                      <a:pt x="856775" y="1056956"/>
                    </a:cubicBezTo>
                    <a:cubicBezTo>
                      <a:pt x="636768" y="1156959"/>
                      <a:pt x="439487" y="1304654"/>
                      <a:pt x="281464" y="1493146"/>
                    </a:cubicBezTo>
                    <a:close/>
                    <a:moveTo>
                      <a:pt x="1469785" y="2515107"/>
                    </a:moveTo>
                    <a:cubicBezTo>
                      <a:pt x="1283000" y="2508124"/>
                      <a:pt x="1100523" y="2472287"/>
                      <a:pt x="927628" y="2411229"/>
                    </a:cubicBezTo>
                    <a:cubicBezTo>
                      <a:pt x="876831" y="2520843"/>
                      <a:pt x="814172" y="2626182"/>
                      <a:pt x="738220" y="2724387"/>
                    </a:cubicBezTo>
                    <a:cubicBezTo>
                      <a:pt x="944637" y="2881665"/>
                      <a:pt x="1196120" y="2982471"/>
                      <a:pt x="1469785" y="3005418"/>
                    </a:cubicBezTo>
                    <a:close/>
                    <a:moveTo>
                      <a:pt x="1469785" y="1673146"/>
                    </a:moveTo>
                    <a:lnTo>
                      <a:pt x="1112275" y="1673146"/>
                    </a:lnTo>
                    <a:cubicBezTo>
                      <a:pt x="1105327" y="1858153"/>
                      <a:pt x="1070032" y="2042144"/>
                      <a:pt x="1008001" y="2219039"/>
                    </a:cubicBezTo>
                    <a:cubicBezTo>
                      <a:pt x="1155519" y="2270408"/>
                      <a:pt x="1310845" y="2300826"/>
                      <a:pt x="1469785" y="2307834"/>
                    </a:cubicBezTo>
                    <a:close/>
                    <a:moveTo>
                      <a:pt x="1469785" y="898989"/>
                    </a:moveTo>
                    <a:cubicBezTo>
                      <a:pt x="1315103" y="907762"/>
                      <a:pt x="1164166" y="938783"/>
                      <a:pt x="1020939" y="990066"/>
                    </a:cubicBezTo>
                    <a:cubicBezTo>
                      <a:pt x="1074574" y="1153655"/>
                      <a:pt x="1105461" y="1322925"/>
                      <a:pt x="1112368" y="1493146"/>
                    </a:cubicBezTo>
                    <a:lnTo>
                      <a:pt x="1469785" y="1493146"/>
                    </a:lnTo>
                    <a:close/>
                    <a:moveTo>
                      <a:pt x="1469785" y="182141"/>
                    </a:moveTo>
                    <a:cubicBezTo>
                      <a:pt x="1199839" y="204777"/>
                      <a:pt x="951477" y="303168"/>
                      <a:pt x="746615" y="456764"/>
                    </a:cubicBezTo>
                    <a:cubicBezTo>
                      <a:pt x="828296" y="562801"/>
                      <a:pt x="894225" y="677310"/>
                      <a:pt x="947434" y="796072"/>
                    </a:cubicBezTo>
                    <a:cubicBezTo>
                      <a:pt x="1113886" y="736067"/>
                      <a:pt x="1289644" y="700323"/>
                      <a:pt x="1469785" y="691530"/>
                    </a:cubicBezTo>
                    <a:close/>
                    <a:moveTo>
                      <a:pt x="2150063" y="992171"/>
                    </a:moveTo>
                    <a:cubicBezTo>
                      <a:pt x="1990712" y="935501"/>
                      <a:pt x="1822242" y="902595"/>
                      <a:pt x="1649785" y="897224"/>
                    </a:cubicBezTo>
                    <a:lnTo>
                      <a:pt x="1649785" y="1493146"/>
                    </a:lnTo>
                    <a:lnTo>
                      <a:pt x="2063712" y="1493146"/>
                    </a:lnTo>
                    <a:cubicBezTo>
                      <a:pt x="2069089" y="1323887"/>
                      <a:pt x="2098366" y="1155330"/>
                      <a:pt x="2150063" y="992171"/>
                    </a:cubicBezTo>
                    <a:close/>
                    <a:moveTo>
                      <a:pt x="2168848" y="2199110"/>
                    </a:moveTo>
                    <a:cubicBezTo>
                      <a:pt x="2108555" y="2028681"/>
                      <a:pt x="2073581" y="1851532"/>
                      <a:pt x="2065295" y="1673146"/>
                    </a:cubicBezTo>
                    <a:lnTo>
                      <a:pt x="1649785" y="1673146"/>
                    </a:lnTo>
                    <a:lnTo>
                      <a:pt x="1649785" y="2307299"/>
                    </a:lnTo>
                    <a:cubicBezTo>
                      <a:pt x="1829404" y="2299517"/>
                      <a:pt x="2004315" y="2261965"/>
                      <a:pt x="2168848" y="2199110"/>
                    </a:cubicBezTo>
                    <a:close/>
                    <a:moveTo>
                      <a:pt x="2422394" y="446879"/>
                    </a:moveTo>
                    <a:cubicBezTo>
                      <a:pt x="2204309" y="287209"/>
                      <a:pt x="1938140" y="189883"/>
                      <a:pt x="1649785" y="178919"/>
                    </a:cubicBezTo>
                    <a:lnTo>
                      <a:pt x="1649785" y="689876"/>
                    </a:lnTo>
                    <a:cubicBezTo>
                      <a:pt x="1846998" y="695154"/>
                      <a:pt x="2039668" y="732502"/>
                      <a:pt x="2221721" y="797410"/>
                    </a:cubicBezTo>
                    <a:cubicBezTo>
                      <a:pt x="2275056" y="675360"/>
                      <a:pt x="2341760" y="557662"/>
                      <a:pt x="2422394" y="446879"/>
                    </a:cubicBezTo>
                    <a:close/>
                    <a:moveTo>
                      <a:pt x="2447278" y="2722123"/>
                    </a:moveTo>
                    <a:cubicBezTo>
                      <a:pt x="2366121" y="2618714"/>
                      <a:pt x="2299534" y="2507403"/>
                      <a:pt x="2246145" y="2391362"/>
                    </a:cubicBezTo>
                    <a:cubicBezTo>
                      <a:pt x="2057375" y="2464119"/>
                      <a:pt x="1856285" y="2506958"/>
                      <a:pt x="1649785" y="2514779"/>
                    </a:cubicBezTo>
                    <a:lnTo>
                      <a:pt x="1649785" y="3008639"/>
                    </a:lnTo>
                    <a:cubicBezTo>
                      <a:pt x="1949198" y="2997255"/>
                      <a:pt x="2224691" y="2892757"/>
                      <a:pt x="2447278" y="2722123"/>
                    </a:cubicBezTo>
                    <a:close/>
                    <a:moveTo>
                      <a:pt x="2878934" y="1493146"/>
                    </a:moveTo>
                    <a:cubicBezTo>
                      <a:pt x="2723190" y="1307255"/>
                      <a:pt x="2529440" y="1161128"/>
                      <a:pt x="2313862" y="1060620"/>
                    </a:cubicBezTo>
                    <a:cubicBezTo>
                      <a:pt x="2270535" y="1201714"/>
                      <a:pt x="2245604" y="1347104"/>
                      <a:pt x="2240109" y="1493146"/>
                    </a:cubicBezTo>
                    <a:close/>
                    <a:moveTo>
                      <a:pt x="2890636" y="1673146"/>
                    </a:moveTo>
                    <a:lnTo>
                      <a:pt x="2241814" y="1673146"/>
                    </a:lnTo>
                    <a:cubicBezTo>
                      <a:pt x="2249736" y="1827102"/>
                      <a:pt x="2279520" y="1979973"/>
                      <a:pt x="2329964" y="2127513"/>
                    </a:cubicBezTo>
                    <a:cubicBezTo>
                      <a:pt x="2545677" y="2019923"/>
                      <a:pt x="2738160" y="1866413"/>
                      <a:pt x="2890636" y="1673146"/>
                    </a:cubicBezTo>
                    <a:close/>
                    <a:moveTo>
                      <a:pt x="2973035" y="1284386"/>
                    </a:moveTo>
                    <a:cubicBezTo>
                      <a:pt x="2912066" y="1001840"/>
                      <a:pt x="2765308" y="751379"/>
                      <a:pt x="2561381" y="561108"/>
                    </a:cubicBezTo>
                    <a:cubicBezTo>
                      <a:pt x="2489321" y="656437"/>
                      <a:pt x="2431363" y="759225"/>
                      <a:pt x="2384553" y="865647"/>
                    </a:cubicBezTo>
                    <a:cubicBezTo>
                      <a:pt x="2604520" y="964977"/>
                      <a:pt x="2804622" y="1106677"/>
                      <a:pt x="2973035" y="1284386"/>
                    </a:cubicBezTo>
                    <a:close/>
                    <a:moveTo>
                      <a:pt x="2974277" y="1897328"/>
                    </a:moveTo>
                    <a:cubicBezTo>
                      <a:pt x="2812488" y="2073933"/>
                      <a:pt x="2619878" y="2216690"/>
                      <a:pt x="2407486" y="2319665"/>
                    </a:cubicBezTo>
                    <a:cubicBezTo>
                      <a:pt x="2454169" y="2420503"/>
                      <a:pt x="2511856" y="2517376"/>
                      <a:pt x="2582047" y="2607468"/>
                    </a:cubicBezTo>
                    <a:cubicBezTo>
                      <a:pt x="2776399" y="2417974"/>
                      <a:pt x="2916061" y="2172750"/>
                      <a:pt x="2974277" y="1897328"/>
                    </a:cubicBezTo>
                    <a:close/>
                    <a:moveTo>
                      <a:pt x="3185463" y="1593779"/>
                    </a:moveTo>
                    <a:cubicBezTo>
                      <a:pt x="3185463" y="2473999"/>
                      <a:pt x="2471904" y="3187558"/>
                      <a:pt x="1591684" y="3187558"/>
                    </a:cubicBezTo>
                    <a:cubicBezTo>
                      <a:pt x="738111" y="3187558"/>
                      <a:pt x="41261" y="2516549"/>
                      <a:pt x="1913" y="1673146"/>
                    </a:cubicBezTo>
                    <a:lnTo>
                      <a:pt x="0" y="1673146"/>
                    </a:lnTo>
                    <a:lnTo>
                      <a:pt x="0" y="1493146"/>
                    </a:lnTo>
                    <a:lnTo>
                      <a:pt x="2750" y="1493146"/>
                    </a:lnTo>
                    <a:cubicBezTo>
                      <a:pt x="50490" y="700174"/>
                      <a:pt x="679654" y="64473"/>
                      <a:pt x="1469785" y="6156"/>
                    </a:cubicBezTo>
                    <a:lnTo>
                      <a:pt x="1469785" y="0"/>
                    </a:lnTo>
                    <a:lnTo>
                      <a:pt x="1591684" y="0"/>
                    </a:lnTo>
                    <a:lnTo>
                      <a:pt x="1649785" y="0"/>
                    </a:lnTo>
                    <a:lnTo>
                      <a:pt x="1649785" y="2934"/>
                    </a:lnTo>
                    <a:cubicBezTo>
                      <a:pt x="2503127" y="31654"/>
                      <a:pt x="3185463" y="733032"/>
                      <a:pt x="3185463" y="15937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36">
                <a:extLst>
                  <a:ext uri="{FF2B5EF4-FFF2-40B4-BE49-F238E27FC236}">
                    <a16:creationId xmlns:a16="http://schemas.microsoft.com/office/drawing/2014/main" id="{68E2AE1D-4B4F-4D16-85D7-396BC5AAFD71}"/>
                  </a:ext>
                </a:extLst>
              </p:cNvPr>
              <p:cNvSpPr/>
              <p:nvPr/>
            </p:nvSpPr>
            <p:spPr>
              <a:xfrm>
                <a:off x="11861311" y="3299439"/>
                <a:ext cx="332424" cy="277881"/>
              </a:xfrm>
              <a:custGeom>
                <a:avLst/>
                <a:gdLst/>
                <a:ahLst/>
                <a:cxnLst/>
                <a:rect l="l" t="t" r="r" b="b"/>
                <a:pathLst>
                  <a:path w="3186824" h="2663936">
                    <a:moveTo>
                      <a:pt x="2624444" y="2376100"/>
                    </a:moveTo>
                    <a:lnTo>
                      <a:pt x="2624444" y="2520100"/>
                    </a:lnTo>
                    <a:lnTo>
                      <a:pt x="2952463" y="2520100"/>
                    </a:lnTo>
                    <a:lnTo>
                      <a:pt x="2952463" y="2376100"/>
                    </a:lnTo>
                    <a:close/>
                    <a:moveTo>
                      <a:pt x="210911" y="2376100"/>
                    </a:moveTo>
                    <a:lnTo>
                      <a:pt x="210911" y="2520100"/>
                    </a:lnTo>
                    <a:lnTo>
                      <a:pt x="538930" y="2520100"/>
                    </a:lnTo>
                    <a:lnTo>
                      <a:pt x="538930" y="2376100"/>
                    </a:lnTo>
                    <a:close/>
                    <a:moveTo>
                      <a:pt x="2624444" y="2095269"/>
                    </a:moveTo>
                    <a:lnTo>
                      <a:pt x="2624444" y="2239269"/>
                    </a:lnTo>
                    <a:lnTo>
                      <a:pt x="2952463" y="2239269"/>
                    </a:lnTo>
                    <a:lnTo>
                      <a:pt x="2952463" y="2095269"/>
                    </a:lnTo>
                    <a:close/>
                    <a:moveTo>
                      <a:pt x="210911" y="2095269"/>
                    </a:moveTo>
                    <a:lnTo>
                      <a:pt x="210911" y="2239269"/>
                    </a:lnTo>
                    <a:lnTo>
                      <a:pt x="538930" y="2239269"/>
                    </a:lnTo>
                    <a:lnTo>
                      <a:pt x="538930" y="2095269"/>
                    </a:lnTo>
                    <a:close/>
                    <a:moveTo>
                      <a:pt x="2624444" y="1814436"/>
                    </a:moveTo>
                    <a:lnTo>
                      <a:pt x="2624444" y="1958436"/>
                    </a:lnTo>
                    <a:lnTo>
                      <a:pt x="2952463" y="1958436"/>
                    </a:lnTo>
                    <a:lnTo>
                      <a:pt x="2952463" y="1814436"/>
                    </a:lnTo>
                    <a:close/>
                    <a:moveTo>
                      <a:pt x="210911" y="1814436"/>
                    </a:moveTo>
                    <a:lnTo>
                      <a:pt x="210911" y="1958436"/>
                    </a:lnTo>
                    <a:lnTo>
                      <a:pt x="538930" y="1958436"/>
                    </a:lnTo>
                    <a:lnTo>
                      <a:pt x="538930" y="1814436"/>
                    </a:lnTo>
                    <a:close/>
                    <a:moveTo>
                      <a:pt x="2624444" y="1533603"/>
                    </a:moveTo>
                    <a:lnTo>
                      <a:pt x="2624444" y="1677603"/>
                    </a:lnTo>
                    <a:lnTo>
                      <a:pt x="2952463" y="1677603"/>
                    </a:lnTo>
                    <a:lnTo>
                      <a:pt x="2952463" y="1533603"/>
                    </a:lnTo>
                    <a:close/>
                    <a:moveTo>
                      <a:pt x="210911" y="1533603"/>
                    </a:moveTo>
                    <a:lnTo>
                      <a:pt x="210911" y="1677603"/>
                    </a:lnTo>
                    <a:lnTo>
                      <a:pt x="538930" y="1677603"/>
                    </a:lnTo>
                    <a:lnTo>
                      <a:pt x="538930" y="1533603"/>
                    </a:lnTo>
                    <a:close/>
                    <a:moveTo>
                      <a:pt x="2624444" y="1252770"/>
                    </a:moveTo>
                    <a:lnTo>
                      <a:pt x="2624444" y="1396770"/>
                    </a:lnTo>
                    <a:lnTo>
                      <a:pt x="2952463" y="1396770"/>
                    </a:lnTo>
                    <a:lnTo>
                      <a:pt x="2952463" y="1252770"/>
                    </a:lnTo>
                    <a:close/>
                    <a:moveTo>
                      <a:pt x="210911" y="1252770"/>
                    </a:moveTo>
                    <a:lnTo>
                      <a:pt x="210911" y="1396770"/>
                    </a:lnTo>
                    <a:lnTo>
                      <a:pt x="538930" y="1396770"/>
                    </a:lnTo>
                    <a:lnTo>
                      <a:pt x="538930" y="1252770"/>
                    </a:lnTo>
                    <a:close/>
                    <a:moveTo>
                      <a:pt x="2624444" y="971937"/>
                    </a:moveTo>
                    <a:lnTo>
                      <a:pt x="2624444" y="1115937"/>
                    </a:lnTo>
                    <a:lnTo>
                      <a:pt x="2952463" y="1115937"/>
                    </a:lnTo>
                    <a:lnTo>
                      <a:pt x="2952463" y="971937"/>
                    </a:lnTo>
                    <a:close/>
                    <a:moveTo>
                      <a:pt x="210911" y="971937"/>
                    </a:moveTo>
                    <a:lnTo>
                      <a:pt x="210911" y="1115937"/>
                    </a:lnTo>
                    <a:lnTo>
                      <a:pt x="538930" y="1115937"/>
                    </a:lnTo>
                    <a:lnTo>
                      <a:pt x="538930" y="971937"/>
                    </a:lnTo>
                    <a:close/>
                    <a:moveTo>
                      <a:pt x="2624444" y="691104"/>
                    </a:moveTo>
                    <a:lnTo>
                      <a:pt x="2624444" y="835104"/>
                    </a:lnTo>
                    <a:lnTo>
                      <a:pt x="2952463" y="835104"/>
                    </a:lnTo>
                    <a:lnTo>
                      <a:pt x="2952463" y="691104"/>
                    </a:lnTo>
                    <a:close/>
                    <a:moveTo>
                      <a:pt x="210911" y="691104"/>
                    </a:moveTo>
                    <a:lnTo>
                      <a:pt x="210911" y="835104"/>
                    </a:lnTo>
                    <a:lnTo>
                      <a:pt x="538930" y="835104"/>
                    </a:lnTo>
                    <a:lnTo>
                      <a:pt x="538930" y="691104"/>
                    </a:lnTo>
                    <a:close/>
                    <a:moveTo>
                      <a:pt x="988006" y="552354"/>
                    </a:moveTo>
                    <a:lnTo>
                      <a:pt x="988006" y="2111583"/>
                    </a:lnTo>
                    <a:lnTo>
                      <a:pt x="2332169" y="1331969"/>
                    </a:lnTo>
                    <a:close/>
                    <a:moveTo>
                      <a:pt x="2624444" y="410271"/>
                    </a:moveTo>
                    <a:lnTo>
                      <a:pt x="2624444" y="554271"/>
                    </a:lnTo>
                    <a:lnTo>
                      <a:pt x="2952463" y="554271"/>
                    </a:lnTo>
                    <a:lnTo>
                      <a:pt x="2952463" y="410271"/>
                    </a:lnTo>
                    <a:close/>
                    <a:moveTo>
                      <a:pt x="210911" y="410271"/>
                    </a:moveTo>
                    <a:lnTo>
                      <a:pt x="210911" y="554271"/>
                    </a:lnTo>
                    <a:lnTo>
                      <a:pt x="538930" y="554271"/>
                    </a:lnTo>
                    <a:lnTo>
                      <a:pt x="538930" y="410271"/>
                    </a:lnTo>
                    <a:close/>
                    <a:moveTo>
                      <a:pt x="2624444" y="129438"/>
                    </a:moveTo>
                    <a:lnTo>
                      <a:pt x="2624444" y="273438"/>
                    </a:lnTo>
                    <a:lnTo>
                      <a:pt x="2952463" y="273438"/>
                    </a:lnTo>
                    <a:lnTo>
                      <a:pt x="2952463" y="129438"/>
                    </a:lnTo>
                    <a:close/>
                    <a:moveTo>
                      <a:pt x="210911" y="129438"/>
                    </a:moveTo>
                    <a:lnTo>
                      <a:pt x="210911" y="273438"/>
                    </a:lnTo>
                    <a:lnTo>
                      <a:pt x="538930" y="273438"/>
                    </a:lnTo>
                    <a:lnTo>
                      <a:pt x="538930" y="129438"/>
                    </a:lnTo>
                    <a:close/>
                    <a:moveTo>
                      <a:pt x="0" y="0"/>
                    </a:moveTo>
                    <a:lnTo>
                      <a:pt x="3186824" y="0"/>
                    </a:lnTo>
                    <a:lnTo>
                      <a:pt x="3186824" y="2663936"/>
                    </a:lnTo>
                    <a:lnTo>
                      <a:pt x="0" y="26639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1" name="Rounded Rectangle 27">
                <a:extLst>
                  <a:ext uri="{FF2B5EF4-FFF2-40B4-BE49-F238E27FC236}">
                    <a16:creationId xmlns:a16="http://schemas.microsoft.com/office/drawing/2014/main" id="{25B8A705-4B39-4F21-81B9-AF5501AAD153}"/>
                  </a:ext>
                </a:extLst>
              </p:cNvPr>
              <p:cNvSpPr/>
              <p:nvPr/>
            </p:nvSpPr>
            <p:spPr>
              <a:xfrm>
                <a:off x="11843771" y="4459236"/>
                <a:ext cx="360113" cy="276616"/>
              </a:xfrm>
              <a:custGeom>
                <a:avLst/>
                <a:gdLst/>
                <a:ahLst/>
                <a:cxnLst/>
                <a:rect l="l" t="t" r="r" b="b"/>
                <a:pathLst>
                  <a:path w="3186824" h="2447912">
                    <a:moveTo>
                      <a:pt x="1917737" y="1021643"/>
                    </a:moveTo>
                    <a:cubicBezTo>
                      <a:pt x="2188548" y="1021643"/>
                      <a:pt x="2408083" y="1241178"/>
                      <a:pt x="2408083" y="1511989"/>
                    </a:cubicBezTo>
                    <a:cubicBezTo>
                      <a:pt x="2408083" y="1782800"/>
                      <a:pt x="2188548" y="2002335"/>
                      <a:pt x="1917737" y="2002335"/>
                    </a:cubicBezTo>
                    <a:cubicBezTo>
                      <a:pt x="1646926" y="2002335"/>
                      <a:pt x="1427391" y="1782800"/>
                      <a:pt x="1427391" y="1511989"/>
                    </a:cubicBezTo>
                    <a:cubicBezTo>
                      <a:pt x="1427391" y="1241178"/>
                      <a:pt x="1646926" y="1021643"/>
                      <a:pt x="1917737" y="1021643"/>
                    </a:cubicBezTo>
                    <a:close/>
                    <a:moveTo>
                      <a:pt x="1917737" y="827913"/>
                    </a:moveTo>
                    <a:cubicBezTo>
                      <a:pt x="1539932" y="827913"/>
                      <a:pt x="1233661" y="1134184"/>
                      <a:pt x="1233661" y="1511989"/>
                    </a:cubicBezTo>
                    <a:cubicBezTo>
                      <a:pt x="1233661" y="1889794"/>
                      <a:pt x="1539932" y="2196065"/>
                      <a:pt x="1917737" y="2196065"/>
                    </a:cubicBezTo>
                    <a:cubicBezTo>
                      <a:pt x="2295542" y="2196065"/>
                      <a:pt x="2601813" y="1889794"/>
                      <a:pt x="2601813" y="1511989"/>
                    </a:cubicBezTo>
                    <a:cubicBezTo>
                      <a:pt x="2601813" y="1134184"/>
                      <a:pt x="2295542" y="827913"/>
                      <a:pt x="1917737" y="827913"/>
                    </a:cubicBezTo>
                    <a:close/>
                    <a:moveTo>
                      <a:pt x="1112286" y="675885"/>
                    </a:moveTo>
                    <a:lnTo>
                      <a:pt x="1112286" y="830188"/>
                    </a:lnTo>
                    <a:lnTo>
                      <a:pt x="1328310" y="830188"/>
                    </a:lnTo>
                    <a:lnTo>
                      <a:pt x="1328310" y="675885"/>
                    </a:lnTo>
                    <a:close/>
                    <a:moveTo>
                      <a:pt x="2586084" y="626422"/>
                    </a:moveTo>
                    <a:lnTo>
                      <a:pt x="2586084" y="830188"/>
                    </a:lnTo>
                    <a:lnTo>
                      <a:pt x="3001340" y="830188"/>
                    </a:lnTo>
                    <a:lnTo>
                      <a:pt x="3001340" y="626422"/>
                    </a:lnTo>
                    <a:close/>
                    <a:moveTo>
                      <a:pt x="1593701" y="108218"/>
                    </a:moveTo>
                    <a:lnTo>
                      <a:pt x="1593701" y="432905"/>
                    </a:lnTo>
                    <a:lnTo>
                      <a:pt x="2241773" y="432905"/>
                    </a:lnTo>
                    <a:lnTo>
                      <a:pt x="2241773" y="108218"/>
                    </a:lnTo>
                    <a:close/>
                    <a:moveTo>
                      <a:pt x="1452512" y="0"/>
                    </a:moveTo>
                    <a:lnTo>
                      <a:pt x="2382963" y="0"/>
                    </a:lnTo>
                    <a:cubicBezTo>
                      <a:pt x="2433311" y="0"/>
                      <a:pt x="2474127" y="40816"/>
                      <a:pt x="2474127" y="91164"/>
                    </a:cubicBezTo>
                    <a:lnTo>
                      <a:pt x="2474127" y="432905"/>
                    </a:lnTo>
                    <a:lnTo>
                      <a:pt x="2933014" y="432905"/>
                    </a:lnTo>
                    <a:cubicBezTo>
                      <a:pt x="3073189" y="432905"/>
                      <a:pt x="3186824" y="546540"/>
                      <a:pt x="3186824" y="686715"/>
                    </a:cubicBezTo>
                    <a:lnTo>
                      <a:pt x="3186824" y="2194102"/>
                    </a:lnTo>
                    <a:cubicBezTo>
                      <a:pt x="3186824" y="2334277"/>
                      <a:pt x="3073189" y="2447912"/>
                      <a:pt x="2933014" y="2447912"/>
                    </a:cubicBezTo>
                    <a:lnTo>
                      <a:pt x="253810" y="2447912"/>
                    </a:lnTo>
                    <a:cubicBezTo>
                      <a:pt x="113635" y="2447912"/>
                      <a:pt x="0" y="2334277"/>
                      <a:pt x="0" y="2194102"/>
                    </a:cubicBezTo>
                    <a:lnTo>
                      <a:pt x="0" y="686715"/>
                    </a:lnTo>
                    <a:cubicBezTo>
                      <a:pt x="0" y="546540"/>
                      <a:pt x="113635" y="432905"/>
                      <a:pt x="253810" y="432905"/>
                    </a:cubicBezTo>
                    <a:lnTo>
                      <a:pt x="307082" y="432905"/>
                    </a:lnTo>
                    <a:lnTo>
                      <a:pt x="307082" y="313169"/>
                    </a:lnTo>
                    <a:cubicBezTo>
                      <a:pt x="307082" y="287995"/>
                      <a:pt x="327490" y="267587"/>
                      <a:pt x="352664" y="267587"/>
                    </a:cubicBezTo>
                    <a:lnTo>
                      <a:pt x="817888" y="267587"/>
                    </a:lnTo>
                    <a:cubicBezTo>
                      <a:pt x="843062" y="267587"/>
                      <a:pt x="863470" y="287995"/>
                      <a:pt x="863470" y="313169"/>
                    </a:cubicBezTo>
                    <a:lnTo>
                      <a:pt x="863470" y="432905"/>
                    </a:lnTo>
                    <a:lnTo>
                      <a:pt x="1361348" y="432905"/>
                    </a:lnTo>
                    <a:lnTo>
                      <a:pt x="1361348" y="91164"/>
                    </a:lnTo>
                    <a:cubicBezTo>
                      <a:pt x="1361348" y="40816"/>
                      <a:pt x="1402164" y="0"/>
                      <a:pt x="14525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D16D4CF-F568-4364-A5CC-71D66D217E6A}"/>
                  </a:ext>
                </a:extLst>
              </p:cNvPr>
              <p:cNvSpPr/>
              <p:nvPr/>
            </p:nvSpPr>
            <p:spPr>
              <a:xfrm>
                <a:off x="7291050" y="1530174"/>
                <a:ext cx="6159309" cy="4302169"/>
              </a:xfrm>
              <a:prstGeom prst="rect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EE40132D-A07C-40EB-BD97-FDF75C90CF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51" t="13515" r="3731" b="6844"/>
              <a:stretch/>
            </p:blipFill>
            <p:spPr>
              <a:xfrm>
                <a:off x="7804799" y="1761777"/>
                <a:ext cx="5124092" cy="2053086"/>
              </a:xfrm>
              <a:prstGeom prst="rect">
                <a:avLst/>
              </a:prstGeom>
            </p:spPr>
          </p:pic>
          <p:pic>
            <p:nvPicPr>
              <p:cNvPr id="34" name="그림 3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90790C0-4E94-42B9-A6F4-63B656955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0855" b="51074"/>
              <a:stretch/>
            </p:blipFill>
            <p:spPr>
              <a:xfrm>
                <a:off x="7388883" y="3862929"/>
                <a:ext cx="2987040" cy="1888289"/>
              </a:xfrm>
              <a:prstGeom prst="rect">
                <a:avLst/>
              </a:prstGeom>
            </p:spPr>
          </p:pic>
          <p:pic>
            <p:nvPicPr>
              <p:cNvPr id="35" name="그림 3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626B0C2-1BB0-42A7-8380-A78803727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852" r="48884" b="2156"/>
              <a:stretch/>
            </p:blipFill>
            <p:spPr>
              <a:xfrm>
                <a:off x="10165271" y="3785180"/>
                <a:ext cx="3106824" cy="1968024"/>
              </a:xfrm>
              <a:prstGeom prst="rect">
                <a:avLst/>
              </a:prstGeom>
            </p:spPr>
          </p:pic>
        </p:grpSp>
        <p:sp>
          <p:nvSpPr>
            <p:cNvPr id="23" name="Smiley Face 12">
              <a:extLst>
                <a:ext uri="{FF2B5EF4-FFF2-40B4-BE49-F238E27FC236}">
                  <a16:creationId xmlns:a16="http://schemas.microsoft.com/office/drawing/2014/main" id="{DFFC2C3C-C644-447E-9E3C-2BFCADA20610}"/>
                </a:ext>
              </a:extLst>
            </p:cNvPr>
            <p:cNvSpPr/>
            <p:nvPr/>
          </p:nvSpPr>
          <p:spPr>
            <a:xfrm>
              <a:off x="6818674" y="3828512"/>
              <a:ext cx="382387" cy="38238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613470" y="2077417"/>
                  </a:moveTo>
                  <a:cubicBezTo>
                    <a:pt x="1358886" y="2080042"/>
                    <a:pt x="1130625" y="2234862"/>
                    <a:pt x="1034031" y="2470424"/>
                  </a:cubicBezTo>
                  <a:lnTo>
                    <a:pt x="1213303" y="2543936"/>
                  </a:lnTo>
                  <a:cubicBezTo>
                    <a:pt x="1280345" y="2380442"/>
                    <a:pt x="1438772" y="2272988"/>
                    <a:pt x="1615468" y="2271166"/>
                  </a:cubicBezTo>
                  <a:cubicBezTo>
                    <a:pt x="1792164" y="2269344"/>
                    <a:pt x="1952774" y="2373507"/>
                    <a:pt x="2023173" y="2535584"/>
                  </a:cubicBezTo>
                  <a:lnTo>
                    <a:pt x="2200891" y="2458391"/>
                  </a:lnTo>
                  <a:cubicBezTo>
                    <a:pt x="2099460" y="2224871"/>
                    <a:pt x="1868054" y="2074792"/>
                    <a:pt x="1613470" y="2077417"/>
                  </a:cubicBezTo>
                  <a:close/>
                  <a:moveTo>
                    <a:pt x="2165423" y="986226"/>
                  </a:moveTo>
                  <a:cubicBezTo>
                    <a:pt x="2072622" y="986226"/>
                    <a:pt x="1997392" y="1061456"/>
                    <a:pt x="1997392" y="1154257"/>
                  </a:cubicBezTo>
                  <a:cubicBezTo>
                    <a:pt x="1997392" y="1247058"/>
                    <a:pt x="2072622" y="1322288"/>
                    <a:pt x="2165423" y="1322288"/>
                  </a:cubicBezTo>
                  <a:cubicBezTo>
                    <a:pt x="2258224" y="1322288"/>
                    <a:pt x="2333454" y="1247058"/>
                    <a:pt x="2333454" y="1154257"/>
                  </a:cubicBezTo>
                  <a:cubicBezTo>
                    <a:pt x="2333454" y="1061456"/>
                    <a:pt x="2258224" y="986226"/>
                    <a:pt x="2165423" y="986226"/>
                  </a:cubicBezTo>
                  <a:close/>
                  <a:moveTo>
                    <a:pt x="1107401" y="986226"/>
                  </a:moveTo>
                  <a:cubicBezTo>
                    <a:pt x="1014600" y="986226"/>
                    <a:pt x="939370" y="1061456"/>
                    <a:pt x="939370" y="1154257"/>
                  </a:cubicBezTo>
                  <a:cubicBezTo>
                    <a:pt x="939370" y="1247058"/>
                    <a:pt x="1014600" y="1322288"/>
                    <a:pt x="1107401" y="1322288"/>
                  </a:cubicBezTo>
                  <a:cubicBezTo>
                    <a:pt x="1200202" y="1322288"/>
                    <a:pt x="1275432" y="1247058"/>
                    <a:pt x="1275432" y="1154257"/>
                  </a:cubicBezTo>
                  <a:cubicBezTo>
                    <a:pt x="1275432" y="1061456"/>
                    <a:pt x="1200202" y="986226"/>
                    <a:pt x="1107401" y="986226"/>
                  </a:cubicBezTo>
                  <a:close/>
                  <a:moveTo>
                    <a:pt x="1620000" y="0"/>
                  </a:moveTo>
                  <a:lnTo>
                    <a:pt x="1785636" y="8364"/>
                  </a:lnTo>
                  <a:lnTo>
                    <a:pt x="1946487" y="32913"/>
                  </a:lnTo>
                  <a:lnTo>
                    <a:pt x="2101739" y="72832"/>
                  </a:lnTo>
                  <a:lnTo>
                    <a:pt x="2250577" y="127308"/>
                  </a:lnTo>
                  <a:lnTo>
                    <a:pt x="2392188" y="195525"/>
                  </a:lnTo>
                  <a:lnTo>
                    <a:pt x="2525758" y="276671"/>
                  </a:lnTo>
                  <a:lnTo>
                    <a:pt x="2650471" y="369929"/>
                  </a:lnTo>
                  <a:lnTo>
                    <a:pt x="2765513" y="474487"/>
                  </a:lnTo>
                  <a:lnTo>
                    <a:pt x="2870071" y="589530"/>
                  </a:lnTo>
                  <a:lnTo>
                    <a:pt x="2963330" y="714243"/>
                  </a:lnTo>
                  <a:lnTo>
                    <a:pt x="3044475" y="847812"/>
                  </a:lnTo>
                  <a:lnTo>
                    <a:pt x="3112693" y="989423"/>
                  </a:lnTo>
                  <a:lnTo>
                    <a:pt x="3167168" y="1138262"/>
                  </a:lnTo>
                  <a:lnTo>
                    <a:pt x="3207088" y="1293514"/>
                  </a:lnTo>
                  <a:lnTo>
                    <a:pt x="3231636" y="1454365"/>
                  </a:lnTo>
                  <a:lnTo>
                    <a:pt x="3240000" y="1620000"/>
                  </a:lnTo>
                  <a:lnTo>
                    <a:pt x="3231636" y="1785636"/>
                  </a:lnTo>
                  <a:lnTo>
                    <a:pt x="3207088" y="1946487"/>
                  </a:lnTo>
                  <a:lnTo>
                    <a:pt x="3167168" y="2101739"/>
                  </a:lnTo>
                  <a:lnTo>
                    <a:pt x="3112693" y="2250577"/>
                  </a:lnTo>
                  <a:lnTo>
                    <a:pt x="3044475" y="2392188"/>
                  </a:lnTo>
                  <a:lnTo>
                    <a:pt x="2963330" y="2525758"/>
                  </a:lnTo>
                  <a:lnTo>
                    <a:pt x="2870071" y="2650471"/>
                  </a:lnTo>
                  <a:lnTo>
                    <a:pt x="2765513" y="2765513"/>
                  </a:lnTo>
                  <a:lnTo>
                    <a:pt x="2650471" y="2870071"/>
                  </a:lnTo>
                  <a:lnTo>
                    <a:pt x="2525758" y="2963330"/>
                  </a:lnTo>
                  <a:lnTo>
                    <a:pt x="2392188" y="3044475"/>
                  </a:lnTo>
                  <a:lnTo>
                    <a:pt x="2250577" y="3112693"/>
                  </a:lnTo>
                  <a:lnTo>
                    <a:pt x="2101739" y="3167168"/>
                  </a:lnTo>
                  <a:lnTo>
                    <a:pt x="1946487" y="3207088"/>
                  </a:lnTo>
                  <a:lnTo>
                    <a:pt x="1785636" y="3231636"/>
                  </a:lnTo>
                  <a:cubicBezTo>
                    <a:pt x="1731176" y="3237167"/>
                    <a:pt x="1675919" y="3240000"/>
                    <a:pt x="1620000" y="3240000"/>
                  </a:cubicBezTo>
                  <a:cubicBezTo>
                    <a:pt x="1508163" y="3240000"/>
                    <a:pt x="1398972" y="3228667"/>
                    <a:pt x="1293514" y="3207088"/>
                  </a:cubicBezTo>
                  <a:cubicBezTo>
                    <a:pt x="1240785" y="3196298"/>
                    <a:pt x="1188989" y="3182946"/>
                    <a:pt x="1138262" y="3167168"/>
                  </a:cubicBezTo>
                  <a:cubicBezTo>
                    <a:pt x="1087535" y="3151390"/>
                    <a:pt x="1037877" y="3133187"/>
                    <a:pt x="989423" y="3112693"/>
                  </a:cubicBezTo>
                  <a:cubicBezTo>
                    <a:pt x="940970" y="3092198"/>
                    <a:pt x="893721" y="3069414"/>
                    <a:pt x="847812" y="3044475"/>
                  </a:cubicBezTo>
                  <a:cubicBezTo>
                    <a:pt x="801904" y="3019536"/>
                    <a:pt x="757335" y="2992442"/>
                    <a:pt x="714243" y="2963330"/>
                  </a:cubicBezTo>
                  <a:cubicBezTo>
                    <a:pt x="671151" y="2934217"/>
                    <a:pt x="629534" y="2903086"/>
                    <a:pt x="589530" y="2870071"/>
                  </a:cubicBezTo>
                  <a:cubicBezTo>
                    <a:pt x="549525" y="2837056"/>
                    <a:pt x="511133" y="2802158"/>
                    <a:pt x="474487" y="2765513"/>
                  </a:cubicBezTo>
                  <a:cubicBezTo>
                    <a:pt x="437842" y="2728868"/>
                    <a:pt x="402944" y="2690475"/>
                    <a:pt x="369930" y="2650471"/>
                  </a:cubicBezTo>
                  <a:cubicBezTo>
                    <a:pt x="336915" y="2610466"/>
                    <a:pt x="305783" y="2568850"/>
                    <a:pt x="276671" y="2525758"/>
                  </a:cubicBezTo>
                  <a:cubicBezTo>
                    <a:pt x="247558" y="2482665"/>
                    <a:pt x="220465" y="2438097"/>
                    <a:pt x="195526" y="2392188"/>
                  </a:cubicBezTo>
                  <a:cubicBezTo>
                    <a:pt x="170586" y="2346280"/>
                    <a:pt x="147802" y="2299031"/>
                    <a:pt x="127308" y="2250577"/>
                  </a:cubicBezTo>
                  <a:cubicBezTo>
                    <a:pt x="106814" y="2202124"/>
                    <a:pt x="88610" y="2152466"/>
                    <a:pt x="72832" y="2101739"/>
                  </a:cubicBezTo>
                  <a:cubicBezTo>
                    <a:pt x="57055" y="2051012"/>
                    <a:pt x="43703" y="1999216"/>
                    <a:pt x="32913" y="1946487"/>
                  </a:cubicBezTo>
                  <a:cubicBezTo>
                    <a:pt x="22123" y="1893758"/>
                    <a:pt x="13895" y="1840095"/>
                    <a:pt x="8364" y="1785636"/>
                  </a:cubicBezTo>
                  <a:cubicBezTo>
                    <a:pt x="2833" y="1731176"/>
                    <a:pt x="0" y="1675919"/>
                    <a:pt x="0" y="1620000"/>
                  </a:cubicBezTo>
                  <a:cubicBezTo>
                    <a:pt x="0" y="1508163"/>
                    <a:pt x="11333" y="1398972"/>
                    <a:pt x="32913" y="1293514"/>
                  </a:cubicBezTo>
                  <a:cubicBezTo>
                    <a:pt x="43703" y="1240785"/>
                    <a:pt x="57055" y="1188989"/>
                    <a:pt x="72832" y="1138262"/>
                  </a:cubicBezTo>
                  <a:cubicBezTo>
                    <a:pt x="88610" y="1087535"/>
                    <a:pt x="106814" y="1037877"/>
                    <a:pt x="127308" y="989423"/>
                  </a:cubicBezTo>
                  <a:cubicBezTo>
                    <a:pt x="147802" y="940970"/>
                    <a:pt x="170586" y="893721"/>
                    <a:pt x="195526" y="847812"/>
                  </a:cubicBezTo>
                  <a:cubicBezTo>
                    <a:pt x="220465" y="801904"/>
                    <a:pt x="247558" y="757335"/>
                    <a:pt x="276671" y="714243"/>
                  </a:cubicBezTo>
                  <a:cubicBezTo>
                    <a:pt x="305783" y="671151"/>
                    <a:pt x="336915" y="629534"/>
                    <a:pt x="369930" y="589530"/>
                  </a:cubicBezTo>
                  <a:cubicBezTo>
                    <a:pt x="402944" y="549525"/>
                    <a:pt x="437842" y="511133"/>
                    <a:pt x="474487" y="474487"/>
                  </a:cubicBezTo>
                  <a:cubicBezTo>
                    <a:pt x="511133" y="437842"/>
                    <a:pt x="549525" y="402944"/>
                    <a:pt x="589530" y="369929"/>
                  </a:cubicBezTo>
                  <a:cubicBezTo>
                    <a:pt x="629534" y="336915"/>
                    <a:pt x="671151" y="305783"/>
                    <a:pt x="714243" y="276671"/>
                  </a:cubicBezTo>
                  <a:cubicBezTo>
                    <a:pt x="757335" y="247558"/>
                    <a:pt x="801904" y="220465"/>
                    <a:pt x="847812" y="195525"/>
                  </a:cubicBezTo>
                  <a:cubicBezTo>
                    <a:pt x="893721" y="170586"/>
                    <a:pt x="940970" y="147802"/>
                    <a:pt x="989423" y="127308"/>
                  </a:cubicBezTo>
                  <a:cubicBezTo>
                    <a:pt x="1037877" y="106814"/>
                    <a:pt x="1087535" y="88610"/>
                    <a:pt x="1138262" y="72832"/>
                  </a:cubicBezTo>
                  <a:cubicBezTo>
                    <a:pt x="1188989" y="57054"/>
                    <a:pt x="1240785" y="43703"/>
                    <a:pt x="1293514" y="32913"/>
                  </a:cubicBezTo>
                  <a:cubicBezTo>
                    <a:pt x="1346243" y="22123"/>
                    <a:pt x="1399905" y="13895"/>
                    <a:pt x="1454365" y="8364"/>
                  </a:cubicBezTo>
                  <a:cubicBezTo>
                    <a:pt x="1508824" y="2833"/>
                    <a:pt x="1564081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래픽 23" descr="알람 시계">
              <a:extLst>
                <a:ext uri="{FF2B5EF4-FFF2-40B4-BE49-F238E27FC236}">
                  <a16:creationId xmlns:a16="http://schemas.microsoft.com/office/drawing/2014/main" id="{9D034C2A-872D-45D3-BD81-4D989FC4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16396" y="2146901"/>
              <a:ext cx="586941" cy="58694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69858A6-C36D-4265-B21B-C929E0F98B5C}"/>
                </a:ext>
              </a:extLst>
            </p:cNvPr>
            <p:cNvSpPr/>
            <p:nvPr/>
          </p:nvSpPr>
          <p:spPr>
            <a:xfrm>
              <a:off x="3158048" y="1874650"/>
              <a:ext cx="2776076" cy="419330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8742B-AE6E-4D8C-84F7-78E0F9FBE3B6}"/>
                </a:ext>
              </a:extLst>
            </p:cNvPr>
            <p:cNvSpPr/>
            <p:nvPr/>
          </p:nvSpPr>
          <p:spPr>
            <a:xfrm>
              <a:off x="616962" y="4001233"/>
              <a:ext cx="2712440" cy="1079477"/>
            </a:xfrm>
            <a:prstGeom prst="rect">
              <a:avLst/>
            </a:prstGeom>
            <a:noFill/>
            <a:ln w="603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1E56ABB8-1D07-4B97-A675-E51278E55325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34124" y="2084315"/>
              <a:ext cx="635407" cy="356056"/>
            </a:xfrm>
            <a:prstGeom prst="bentConnector3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8C8C3FE1-FB4E-45D1-BA60-A0BE857DE15A}"/>
                </a:ext>
              </a:extLst>
            </p:cNvPr>
            <p:cNvCxnSpPr>
              <a:cxnSpLocks/>
              <a:stCxn id="26" idx="3"/>
              <a:endCxn id="40" idx="2"/>
            </p:cNvCxnSpPr>
            <p:nvPr/>
          </p:nvCxnSpPr>
          <p:spPr>
            <a:xfrm flipV="1">
              <a:off x="3329402" y="4022095"/>
              <a:ext cx="3264456" cy="518877"/>
            </a:xfrm>
            <a:prstGeom prst="bentConnector3">
              <a:avLst>
                <a:gd name="adj1" fmla="val 50000"/>
              </a:avLst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090AC4-A433-47A6-96DF-35513E13893C}"/>
              </a:ext>
            </a:extLst>
          </p:cNvPr>
          <p:cNvSpPr/>
          <p:nvPr/>
        </p:nvSpPr>
        <p:spPr>
          <a:xfrm>
            <a:off x="317500" y="5797550"/>
            <a:ext cx="11569700" cy="71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54252F-8D32-4FEA-B7BE-8BF11DAFF6AB}"/>
              </a:ext>
            </a:extLst>
          </p:cNvPr>
          <p:cNvSpPr txBox="1"/>
          <p:nvPr/>
        </p:nvSpPr>
        <p:spPr>
          <a:xfrm>
            <a:off x="820523" y="5883345"/>
            <a:ext cx="107541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‘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문서작성 개선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으로 회의의 효율성을 높여야 한다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!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2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배경 및 필요성</a:t>
            </a:r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51191B8F-7EC3-48C1-AA9C-74BA782FB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378006"/>
              </p:ext>
            </p:extLst>
          </p:nvPr>
        </p:nvGraphicFramePr>
        <p:xfrm>
          <a:off x="836428" y="1539365"/>
          <a:ext cx="4784651" cy="2527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DB32101D-6F7F-47C1-BB12-23644941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87" y="1729468"/>
            <a:ext cx="3514136" cy="23375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30D39C-712A-4B51-B81F-B3A59933192E}"/>
              </a:ext>
            </a:extLst>
          </p:cNvPr>
          <p:cNvSpPr/>
          <p:nvPr/>
        </p:nvSpPr>
        <p:spPr>
          <a:xfrm>
            <a:off x="317500" y="5797550"/>
            <a:ext cx="11569700" cy="71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7D2C3-F2D5-44F7-BF32-22AF4AB11EA0}"/>
              </a:ext>
            </a:extLst>
          </p:cNvPr>
          <p:cNvSpPr txBox="1"/>
          <p:nvPr/>
        </p:nvSpPr>
        <p:spPr>
          <a:xfrm>
            <a:off x="2515004" y="5919836"/>
            <a:ext cx="911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‘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회의 녹취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로 회의의 적극성을 높여야 한다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!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957CF-5D7F-46DD-A623-CC7E098BCABF}"/>
              </a:ext>
            </a:extLst>
          </p:cNvPr>
          <p:cNvSpPr txBox="1"/>
          <p:nvPr/>
        </p:nvSpPr>
        <p:spPr>
          <a:xfrm>
            <a:off x="1375573" y="4528706"/>
            <a:ext cx="3873830" cy="10742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생산성 없는 비효율적인 회의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회의 시간을 딴생각과 다른 업무를 하며 형식적으로만 회의를 진행함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56EA53-2672-49E1-8E30-6AF747F0A7AC}"/>
              </a:ext>
            </a:extLst>
          </p:cNvPr>
          <p:cNvSpPr txBox="1"/>
          <p:nvPr/>
        </p:nvSpPr>
        <p:spPr>
          <a:xfrm>
            <a:off x="7284907" y="4518688"/>
            <a:ext cx="379792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적극성 없는 소극적 회의 참여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적극적인 의견제시를 하는 사람은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14%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밖에 안되어 회의의 의미가 퇴색됨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3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MUD Services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MUD</a:t>
            </a:r>
            <a:r>
              <a:rPr lang="ko-KR" altLang="en-US" dirty="0"/>
              <a:t>어플리케이션을 통해 제공받을 수 있는 서비스입니다</a:t>
            </a:r>
            <a:r>
              <a:rPr lang="en-US" altLang="ko-KR" dirty="0"/>
              <a:t>.</a:t>
            </a:r>
          </a:p>
        </p:txBody>
      </p:sp>
      <p:sp>
        <p:nvSpPr>
          <p:cNvPr id="5" name="Oval 4"/>
          <p:cNvSpPr/>
          <p:nvPr/>
        </p:nvSpPr>
        <p:spPr>
          <a:xfrm>
            <a:off x="777737" y="1988777"/>
            <a:ext cx="812297" cy="81229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777737" y="3582829"/>
            <a:ext cx="812297" cy="81229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777737" y="5176880"/>
            <a:ext cx="812297" cy="812297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8724" y="3798404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470354" y="1988776"/>
            <a:ext cx="812297" cy="81229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70354" y="3582828"/>
            <a:ext cx="812297" cy="81229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70354" y="5176878"/>
            <a:ext cx="812297" cy="81229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95866" y="1930241"/>
            <a:ext cx="2429527" cy="1052477"/>
            <a:chOff x="1472558" y="1010101"/>
            <a:chExt cx="2765965" cy="789358"/>
          </a:xfrm>
        </p:grpSpPr>
        <p:sp>
          <p:nvSpPr>
            <p:cNvPr id="18" name="TextBox 17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실시간으로 회의 내용이 녹음됩니다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1.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실시간 녹음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95866" y="3524293"/>
            <a:ext cx="2429527" cy="1175590"/>
            <a:chOff x="1472558" y="1010101"/>
            <a:chExt cx="2765965" cy="881693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268546"/>
              <a:ext cx="2765965" cy="6232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내 여러 주제를 인공지능을 이용하여 자동으로 분류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3.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주제 분류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95866" y="5118344"/>
            <a:ext cx="2429527" cy="1052477"/>
            <a:chOff x="1472558" y="1010101"/>
            <a:chExt cx="2765965" cy="789358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속 핵심단어와 연관단어를  한 눈에 보여줌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5.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키워드 추출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490677" y="1930240"/>
            <a:ext cx="2429527" cy="1175589"/>
            <a:chOff x="1472558" y="1010101"/>
            <a:chExt cx="2765965" cy="881692"/>
          </a:xfrm>
        </p:grpSpPr>
        <p:sp>
          <p:nvSpPr>
            <p:cNvPr id="27" name="TextBox 26"/>
            <p:cNvSpPr txBox="1"/>
            <p:nvPr/>
          </p:nvSpPr>
          <p:spPr>
            <a:xfrm>
              <a:off x="1472558" y="1268545"/>
              <a:ext cx="2765965" cy="6232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녹음한 음성파일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내용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을 텍스트 파일로 변환하여 저장합니다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2.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스크립트 제공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90677" y="3524292"/>
            <a:ext cx="2429527" cy="1207341"/>
            <a:chOff x="1472558" y="1010101"/>
            <a:chExt cx="2765965" cy="905506"/>
          </a:xfrm>
        </p:grpSpPr>
        <p:sp>
          <p:nvSpPr>
            <p:cNvPr id="30" name="TextBox 29"/>
            <p:cNvSpPr txBox="1"/>
            <p:nvPr/>
          </p:nvSpPr>
          <p:spPr>
            <a:xfrm>
              <a:off x="1472559" y="1292359"/>
              <a:ext cx="2658218" cy="6232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내용 요약본을 텍스트 파일로 사용자에게 제공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4.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회의 요약본 제공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90677" y="5118342"/>
            <a:ext cx="2429527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6.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화자 인식</a:t>
            </a:r>
          </a:p>
        </p:txBody>
      </p:sp>
      <p:sp>
        <p:nvSpPr>
          <p:cNvPr id="35" name="Donut 24">
            <a:extLst>
              <a:ext uri="{FF2B5EF4-FFF2-40B4-BE49-F238E27FC236}">
                <a16:creationId xmlns:a16="http://schemas.microsoft.com/office/drawing/2014/main" id="{B940D69A-5A29-4F2F-B544-AD5CDCCF05AC}"/>
              </a:ext>
            </a:extLst>
          </p:cNvPr>
          <p:cNvSpPr/>
          <p:nvPr/>
        </p:nvSpPr>
        <p:spPr>
          <a:xfrm>
            <a:off x="954985" y="5352263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Chord 15">
            <a:extLst>
              <a:ext uri="{FF2B5EF4-FFF2-40B4-BE49-F238E27FC236}">
                <a16:creationId xmlns:a16="http://schemas.microsoft.com/office/drawing/2014/main" id="{CAD882D4-2DC5-4BD2-BA08-DAC7E5C591B9}"/>
              </a:ext>
            </a:extLst>
          </p:cNvPr>
          <p:cNvSpPr/>
          <p:nvPr/>
        </p:nvSpPr>
        <p:spPr>
          <a:xfrm>
            <a:off x="1084321" y="218229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Pie 24">
            <a:extLst>
              <a:ext uri="{FF2B5EF4-FFF2-40B4-BE49-F238E27FC236}">
                <a16:creationId xmlns:a16="http://schemas.microsoft.com/office/drawing/2014/main" id="{EF1CC798-6572-4A8C-94B2-D3CB5797B80F}"/>
              </a:ext>
            </a:extLst>
          </p:cNvPr>
          <p:cNvSpPr/>
          <p:nvPr/>
        </p:nvSpPr>
        <p:spPr>
          <a:xfrm>
            <a:off x="1008653" y="381471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87D531ED-FAEE-4139-B351-C8DDD0C86BEF}"/>
              </a:ext>
            </a:extLst>
          </p:cNvPr>
          <p:cNvSpPr/>
          <p:nvPr/>
        </p:nvSpPr>
        <p:spPr>
          <a:xfrm flipH="1">
            <a:off x="4698724" y="2268795"/>
            <a:ext cx="367182" cy="29414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BBF2E-8C75-4845-8FE9-785213CDA6BF}"/>
              </a:ext>
            </a:extLst>
          </p:cNvPr>
          <p:cNvSpPr txBox="1"/>
          <p:nvPr/>
        </p:nvSpPr>
        <p:spPr>
          <a:xfrm>
            <a:off x="5490677" y="5450509"/>
            <a:ext cx="253336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발화자를 인식하여 발화한 시간과 통계 잡담 비율을 제공</a:t>
            </a:r>
          </a:p>
        </p:txBody>
      </p:sp>
      <p:pic>
        <p:nvPicPr>
          <p:cNvPr id="8" name="그래픽 7" descr="대상 그룹">
            <a:extLst>
              <a:ext uri="{FF2B5EF4-FFF2-40B4-BE49-F238E27FC236}">
                <a16:creationId xmlns:a16="http://schemas.microsoft.com/office/drawing/2014/main" id="{4988CFBA-93AF-4A63-A10D-F7BE1332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6305" y="5267166"/>
            <a:ext cx="637762" cy="6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32E516C6-AA91-4DE9-945F-964CF5CD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37072"/>
              </p:ext>
            </p:extLst>
          </p:nvPr>
        </p:nvGraphicFramePr>
        <p:xfrm>
          <a:off x="921602" y="1660866"/>
          <a:ext cx="10610000" cy="4671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9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41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8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89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4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93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799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STT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화자 인식</a:t>
                      </a: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자동 회의록 생성</a:t>
                      </a: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회의 분석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.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통계</a:t>
                      </a: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044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872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Google Cloud API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Google Cloud API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RNN(LSTM)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       -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주제분류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키워드 통계 시각화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8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872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LexRank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-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주제 요약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화자 별 발언 시간 시각화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8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872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TF-IDF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     -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키워드 추출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노이즈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잡담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비율 시각화 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8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9" name="_x260547632" descr="EMB000054ac0bfd">
            <a:extLst>
              <a:ext uri="{FF2B5EF4-FFF2-40B4-BE49-F238E27FC236}">
                <a16:creationId xmlns:a16="http://schemas.microsoft.com/office/drawing/2014/main" id="{22406415-2EE9-41FE-8D51-DF33678FE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86" y="2412642"/>
            <a:ext cx="1895764" cy="15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A7B837E-37FD-47F1-9C65-8C75D938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199" y="2322345"/>
            <a:ext cx="1927951" cy="17143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81D83A-9C9C-446F-BF7B-A80E0A72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89" y="2318733"/>
            <a:ext cx="2097010" cy="17865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071EE6-2E3B-45D2-B0B6-927E176F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1238" y="2306033"/>
            <a:ext cx="1636975" cy="1786514"/>
          </a:xfrm>
          <a:prstGeom prst="rect">
            <a:avLst/>
          </a:prstGeom>
        </p:spPr>
      </p:pic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87786BC3-D2B5-4945-98B6-6D9DCE5F9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0381"/>
            <a:ext cx="12192000" cy="76808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340826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dirty="0"/>
              <a:t>사업성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96375" y="1952444"/>
            <a:ext cx="3293215" cy="4224547"/>
            <a:chOff x="3326226" y="1131591"/>
            <a:chExt cx="2736302" cy="3510138"/>
          </a:xfrm>
        </p:grpSpPr>
        <p:sp>
          <p:nvSpPr>
            <p:cNvPr id="24" name="Parallelogram 23"/>
            <p:cNvSpPr/>
            <p:nvPr/>
          </p:nvSpPr>
          <p:spPr>
            <a:xfrm rot="16200000" flipH="1">
              <a:off x="3391077" y="2834373"/>
              <a:ext cx="1742505" cy="1872208"/>
            </a:xfrm>
            <a:prstGeom prst="parallelogram">
              <a:avLst>
                <a:gd name="adj" fmla="val 607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/>
            </a:p>
          </p:txBody>
        </p:sp>
        <p:sp>
          <p:nvSpPr>
            <p:cNvPr id="25" name="Parallelogram 24"/>
            <p:cNvSpPr/>
            <p:nvPr/>
          </p:nvSpPr>
          <p:spPr>
            <a:xfrm rot="5400000" flipH="1" flipV="1">
              <a:off x="4010302" y="2391727"/>
              <a:ext cx="1368154" cy="1008115"/>
            </a:xfrm>
            <a:prstGeom prst="parallelogram">
              <a:avLst>
                <a:gd name="adj" fmla="val 6942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/>
            </a:p>
          </p:txBody>
        </p:sp>
        <p:sp>
          <p:nvSpPr>
            <p:cNvPr id="26" name="Parallelogram 25"/>
            <p:cNvSpPr/>
            <p:nvPr/>
          </p:nvSpPr>
          <p:spPr>
            <a:xfrm rot="16200000" flipH="1">
              <a:off x="4255171" y="1066740"/>
              <a:ext cx="1742505" cy="1872208"/>
            </a:xfrm>
            <a:prstGeom prst="parallelogram">
              <a:avLst>
                <a:gd name="adj" fmla="val 607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86231" y="4046138"/>
            <a:ext cx="944489" cy="9130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333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333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38591" y="1902621"/>
            <a:ext cx="944489" cy="9130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333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69107" y="5250146"/>
            <a:ext cx="944489" cy="9130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333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333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745703" y="1675828"/>
            <a:ext cx="2861500" cy="1366589"/>
            <a:chOff x="803640" y="3374377"/>
            <a:chExt cx="2059657" cy="1024942"/>
          </a:xfrm>
        </p:grpSpPr>
        <p:sp>
          <p:nvSpPr>
            <p:cNvPr id="22" name="TextBox 11"/>
            <p:cNvSpPr txBox="1"/>
            <p:nvPr/>
          </p:nvSpPr>
          <p:spPr>
            <a:xfrm>
              <a:off x="803640" y="3591405"/>
              <a:ext cx="2059657" cy="8079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정부에서 최근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분야 신기술 개발에 적극 지원중이며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회의록 시스템도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개발중입니다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정부 지원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0720" y="4144854"/>
            <a:ext cx="3071835" cy="1223567"/>
            <a:chOff x="803640" y="3374377"/>
            <a:chExt cx="2059657" cy="764159"/>
          </a:xfrm>
        </p:grpSpPr>
        <p:sp>
          <p:nvSpPr>
            <p:cNvPr id="20" name="TextBox 14"/>
            <p:cNvSpPr txBox="1"/>
            <p:nvPr/>
          </p:nvSpPr>
          <p:spPr>
            <a:xfrm>
              <a:off x="803640" y="3619550"/>
              <a:ext cx="2059657" cy="5189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2019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년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월기준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국내에는 아직 서비스의 성공적인 사례가 없는 상태입니다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경쟁력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2858" y="5062192"/>
            <a:ext cx="3149002" cy="1318805"/>
            <a:chOff x="803640" y="3374377"/>
            <a:chExt cx="2059657" cy="92233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94013"/>
              <a:ext cx="2059657" cy="6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/>
                <a:t>많은 기업이 회의문화 혁신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  <a:p>
              <a:pPr algn="r"/>
              <a:r>
                <a:rPr lang="ko-KR" altLang="en-US" sz="1600" dirty="0"/>
                <a:t>업무 효율성 향상을 위해 </a:t>
              </a:r>
              <a:endParaRPr lang="en-US" altLang="ko-KR" sz="1600" dirty="0"/>
            </a:p>
            <a:p>
              <a:pPr algn="r"/>
              <a:r>
                <a:rPr lang="ko-KR" altLang="en-US" sz="1600" dirty="0"/>
                <a:t>이 시스템을 도입할 것입니다</a:t>
              </a:r>
              <a:r>
                <a:rPr lang="en-US" altLang="ko-KR" sz="1600" dirty="0"/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생산성 극대화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F108DA-B945-4DDE-8DC0-2C033BC4A53A}"/>
              </a:ext>
            </a:extLst>
          </p:cNvPr>
          <p:cNvGrpSpPr/>
          <p:nvPr/>
        </p:nvGrpSpPr>
        <p:grpSpPr>
          <a:xfrm>
            <a:off x="415618" y="977790"/>
            <a:ext cx="4672507" cy="2888973"/>
            <a:chOff x="467173" y="971392"/>
            <a:chExt cx="3504380" cy="2166730"/>
          </a:xfrm>
        </p:grpSpPr>
        <p:sp>
          <p:nvSpPr>
            <p:cNvPr id="13" name="TextBox 19"/>
            <p:cNvSpPr txBox="1"/>
            <p:nvPr/>
          </p:nvSpPr>
          <p:spPr>
            <a:xfrm>
              <a:off x="467173" y="1406879"/>
              <a:ext cx="3504380" cy="1731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  </a: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467173" y="971392"/>
              <a:ext cx="3504380" cy="2847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최근 주목 사업 </a:t>
              </a:r>
              <a:r>
                <a:rPr lang="en-US" altLang="ko-KR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‘AI</a:t>
              </a:r>
              <a:r>
                <a:rPr lang="ko-KR" alt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회의록</a:t>
              </a:r>
              <a:r>
                <a:rPr lang="en-US" altLang="ko-KR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’</a:t>
              </a:r>
              <a:endParaRPr lang="ko-KR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FE4AA3-FF92-442F-9AE3-663851096DBB}"/>
              </a:ext>
            </a:extLst>
          </p:cNvPr>
          <p:cNvGrpSpPr/>
          <p:nvPr/>
        </p:nvGrpSpPr>
        <p:grpSpPr>
          <a:xfrm>
            <a:off x="407869" y="1357446"/>
            <a:ext cx="4965843" cy="3225996"/>
            <a:chOff x="5918791" y="1683345"/>
            <a:chExt cx="5396109" cy="374190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7B10E0A-DC6C-4D31-9EBB-13B1E784FEB4}"/>
                </a:ext>
              </a:extLst>
            </p:cNvPr>
            <p:cNvSpPr/>
            <p:nvPr/>
          </p:nvSpPr>
          <p:spPr>
            <a:xfrm>
              <a:off x="5918791" y="1683345"/>
              <a:ext cx="5396109" cy="3741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1E87345-CE59-4A85-A57A-46A0EEE24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354" y="2463873"/>
              <a:ext cx="4916162" cy="1859344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DC8D9C-2AE8-452E-A032-32330EDA2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069" y="4304591"/>
              <a:ext cx="5152045" cy="91300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CC075FB-A682-4BD6-807F-5A4B5D00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6356" y="1785848"/>
              <a:ext cx="4986521" cy="6436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pic>
        <p:nvPicPr>
          <p:cNvPr id="33" name="그래픽 32" descr="악수">
            <a:extLst>
              <a:ext uri="{FF2B5EF4-FFF2-40B4-BE49-F238E27FC236}">
                <a16:creationId xmlns:a16="http://schemas.microsoft.com/office/drawing/2014/main" id="{3B71FCF9-9087-412B-A3E8-228E76A27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77" y="2212882"/>
            <a:ext cx="728012" cy="728012"/>
          </a:xfrm>
          <a:prstGeom prst="rect">
            <a:avLst/>
          </a:prstGeom>
        </p:spPr>
      </p:pic>
      <p:pic>
        <p:nvPicPr>
          <p:cNvPr id="35" name="그래픽 34" descr="상향 추세">
            <a:extLst>
              <a:ext uri="{FF2B5EF4-FFF2-40B4-BE49-F238E27FC236}">
                <a16:creationId xmlns:a16="http://schemas.microsoft.com/office/drawing/2014/main" id="{E08114D5-F6DE-4048-9EAD-24A26FD9C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8734" y="4046047"/>
            <a:ext cx="545395" cy="545395"/>
          </a:xfrm>
          <a:prstGeom prst="rect">
            <a:avLst/>
          </a:prstGeom>
        </p:spPr>
      </p:pic>
      <p:pic>
        <p:nvPicPr>
          <p:cNvPr id="37" name="그래픽 36" descr="그룹 브레인스토밍">
            <a:extLst>
              <a:ext uri="{FF2B5EF4-FFF2-40B4-BE49-F238E27FC236}">
                <a16:creationId xmlns:a16="http://schemas.microsoft.com/office/drawing/2014/main" id="{3EE0DE01-4BC4-4CBE-A9D9-8C3728CD7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16406" y="5197946"/>
            <a:ext cx="642555" cy="64255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3F4FFF-A34F-451D-A79F-522E3A46142F}"/>
              </a:ext>
            </a:extLst>
          </p:cNvPr>
          <p:cNvSpPr/>
          <p:nvPr/>
        </p:nvSpPr>
        <p:spPr>
          <a:xfrm>
            <a:off x="470047" y="1480434"/>
            <a:ext cx="4625827" cy="472010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43DE52-66E6-4365-BC32-A53CB7477B19}"/>
              </a:ext>
            </a:extLst>
          </p:cNvPr>
          <p:cNvSpPr/>
          <p:nvPr/>
        </p:nvSpPr>
        <p:spPr>
          <a:xfrm>
            <a:off x="487447" y="3603689"/>
            <a:ext cx="4753944" cy="787126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2281"/>
            <a:ext cx="12192000" cy="76808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 </a:t>
            </a:r>
            <a:r>
              <a:rPr lang="ko-KR" altLang="en-US" dirty="0"/>
              <a:t>효과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4951120" y="2936835"/>
            <a:ext cx="2304256" cy="2304256"/>
          </a:xfrm>
          <a:prstGeom prst="donut">
            <a:avLst>
              <a:gd name="adj" fmla="val 72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695203" y="4677139"/>
            <a:ext cx="816091" cy="816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5638572" y="3552447"/>
            <a:ext cx="942187" cy="88731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5906387" y="4858536"/>
            <a:ext cx="379227" cy="45329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95733" y="4088963"/>
            <a:ext cx="125538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55376" y="4079439"/>
            <a:ext cx="125760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695734" y="2396344"/>
            <a:ext cx="1592837" cy="90140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20139" y="2396344"/>
            <a:ext cx="1592837" cy="90140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25450" y="4861131"/>
            <a:ext cx="1592837" cy="90140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01044" y="4861131"/>
            <a:ext cx="1592837" cy="90140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24">
            <a:extLst>
              <a:ext uri="{FF2B5EF4-FFF2-40B4-BE49-F238E27FC236}">
                <a16:creationId xmlns:a16="http://schemas.microsoft.com/office/drawing/2014/main" id="{F11F4E5C-3EA8-43A4-9C8C-F994F2CD7E61}"/>
              </a:ext>
            </a:extLst>
          </p:cNvPr>
          <p:cNvGrpSpPr/>
          <p:nvPr/>
        </p:nvGrpSpPr>
        <p:grpSpPr>
          <a:xfrm>
            <a:off x="417134" y="1690343"/>
            <a:ext cx="3000341" cy="1305034"/>
            <a:chOff x="803640" y="3374377"/>
            <a:chExt cx="2059657" cy="978776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492A472C-138A-4EDC-98D8-3CD08524E0A2}"/>
                </a:ext>
              </a:extLst>
            </p:cNvPr>
            <p:cNvSpPr txBox="1"/>
            <p:nvPr/>
          </p:nvSpPr>
          <p:spPr>
            <a:xfrm>
              <a:off x="803640" y="3637572"/>
              <a:ext cx="2059657" cy="715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회의가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끝나자마자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요약한 결과를 볼 수 있어 회의록 작성 시간을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덜어줌과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동시에 회의 내용을 흡수하는 시간을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줄여줌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39DD07F8-DADD-4B58-AD01-481630F23019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시간 절약</a:t>
              </a:r>
            </a:p>
          </p:txBody>
        </p:sp>
      </p:grpSp>
      <p:grpSp>
        <p:nvGrpSpPr>
          <p:cNvPr id="49" name="Group 27">
            <a:extLst>
              <a:ext uri="{FF2B5EF4-FFF2-40B4-BE49-F238E27FC236}">
                <a16:creationId xmlns:a16="http://schemas.microsoft.com/office/drawing/2014/main" id="{8DD4819B-2DAD-4B41-922F-E595EEF6F4DC}"/>
              </a:ext>
            </a:extLst>
          </p:cNvPr>
          <p:cNvGrpSpPr/>
          <p:nvPr/>
        </p:nvGrpSpPr>
        <p:grpSpPr>
          <a:xfrm>
            <a:off x="247680" y="3297747"/>
            <a:ext cx="3247392" cy="1403429"/>
            <a:chOff x="668641" y="3374377"/>
            <a:chExt cx="2229251" cy="1052572"/>
          </a:xfrm>
        </p:grpSpPr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4FBDB1B0-2B30-4622-85F8-8A0C307416D2}"/>
                </a:ext>
              </a:extLst>
            </p:cNvPr>
            <p:cNvSpPr txBox="1"/>
            <p:nvPr/>
          </p:nvSpPr>
          <p:spPr>
            <a:xfrm>
              <a:off x="668641" y="3711369"/>
              <a:ext cx="2229251" cy="7155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수직적인 회의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없이 흐지부지하게 끝나는 회의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구성이 비효율적인 회의를 줄임으로써 회의 문화의 개선을 기대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FD7A8E18-A54D-44DB-B474-70EA4CA68AAF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회의 효율 상승</a:t>
              </a:r>
            </a:p>
          </p:txBody>
        </p:sp>
      </p:grpSp>
      <p:grpSp>
        <p:nvGrpSpPr>
          <p:cNvPr id="52" name="Group 33">
            <a:extLst>
              <a:ext uri="{FF2B5EF4-FFF2-40B4-BE49-F238E27FC236}">
                <a16:creationId xmlns:a16="http://schemas.microsoft.com/office/drawing/2014/main" id="{1B6367E4-ECA7-4C10-9EF2-3DC73298EB39}"/>
              </a:ext>
            </a:extLst>
          </p:cNvPr>
          <p:cNvGrpSpPr/>
          <p:nvPr/>
        </p:nvGrpSpPr>
        <p:grpSpPr>
          <a:xfrm>
            <a:off x="8578041" y="1720201"/>
            <a:ext cx="3000341" cy="1197310"/>
            <a:chOff x="803640" y="3374377"/>
            <a:chExt cx="2059657" cy="897983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11508122-15EE-48ED-AA6D-754BF8927334}"/>
                </a:ext>
              </a:extLst>
            </p:cNvPr>
            <p:cNvSpPr txBox="1"/>
            <p:nvPr/>
          </p:nvSpPr>
          <p:spPr>
            <a:xfrm>
              <a:off x="803640" y="3718362"/>
              <a:ext cx="205965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회의 진행 시 기록하는 시간으로 인해 회의의 흐름이 끊기는 것을 방지한다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DEEFD9A7-447C-4057-96C0-E18A046C540B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집중력 상승</a:t>
              </a:r>
            </a:p>
          </p:txBody>
        </p:sp>
      </p:grpSp>
      <p:grpSp>
        <p:nvGrpSpPr>
          <p:cNvPr id="55" name="Group 36">
            <a:extLst>
              <a:ext uri="{FF2B5EF4-FFF2-40B4-BE49-F238E27FC236}">
                <a16:creationId xmlns:a16="http://schemas.microsoft.com/office/drawing/2014/main" id="{45B659E1-DE99-4423-B66B-41E2DB4DAF84}"/>
              </a:ext>
            </a:extLst>
          </p:cNvPr>
          <p:cNvGrpSpPr/>
          <p:nvPr/>
        </p:nvGrpSpPr>
        <p:grpSpPr>
          <a:xfrm>
            <a:off x="8578041" y="3397448"/>
            <a:ext cx="3000341" cy="1197311"/>
            <a:chOff x="803640" y="3374377"/>
            <a:chExt cx="2059657" cy="897984"/>
          </a:xfrm>
        </p:grpSpPr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0E7F2C81-0D53-4F2F-A1C5-0B09CE770526}"/>
                </a:ext>
              </a:extLst>
            </p:cNvPr>
            <p:cNvSpPr txBox="1"/>
            <p:nvPr/>
          </p:nvSpPr>
          <p:spPr>
            <a:xfrm>
              <a:off x="803640" y="3718363"/>
              <a:ext cx="205965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+mj-ea"/>
                  <a:ea typeface="+mj-ea"/>
                </a:rPr>
                <a:t>인공지능을 통해 자동 주제 구분</a:t>
              </a:r>
              <a:r>
                <a:rPr lang="en-US" altLang="ko-KR" sz="1400" dirty="0"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</a:rPr>
                <a:t>주제요약</a:t>
              </a:r>
              <a:r>
                <a:rPr lang="en-US" altLang="ko-KR" sz="1400" dirty="0"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</a:rPr>
                <a:t>관련 키워드 도출을 통하여 </a:t>
              </a:r>
              <a:r>
                <a:rPr lang="ko-KR" altLang="en-US" sz="1400" b="1" dirty="0">
                  <a:latin typeface="+mj-ea"/>
                  <a:ea typeface="+mj-ea"/>
                </a:rPr>
                <a:t>부분적인 업무 자동화 가능</a:t>
              </a:r>
              <a:endParaRPr lang="en-US" altLang="ko-KR" sz="1400" b="1" dirty="0">
                <a:latin typeface="+mj-ea"/>
                <a:ea typeface="+mj-ea"/>
              </a:endParaRPr>
            </a:p>
          </p:txBody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40B2ACC2-62C7-4C71-9425-6916F1D63AF5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자동화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346F3244-F710-4C04-82BC-BC906BC9D3B0}"/>
              </a:ext>
            </a:extLst>
          </p:cNvPr>
          <p:cNvGrpSpPr/>
          <p:nvPr/>
        </p:nvGrpSpPr>
        <p:grpSpPr>
          <a:xfrm>
            <a:off x="8578041" y="5206484"/>
            <a:ext cx="3000341" cy="998149"/>
            <a:chOff x="803640" y="3374377"/>
            <a:chExt cx="2059657" cy="748612"/>
          </a:xfrm>
        </p:grpSpPr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A60A772C-BFC6-474C-96A5-8167A481F7E8}"/>
                </a:ext>
              </a:extLst>
            </p:cNvPr>
            <p:cNvSpPr txBox="1"/>
            <p:nvPr/>
          </p:nvSpPr>
          <p:spPr>
            <a:xfrm>
              <a:off x="803640" y="3730574"/>
              <a:ext cx="2059657" cy="3924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앱을 통해 쉬운 접근이 가능하여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기업뿐만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아니라 학생들도 사용 가능</a:t>
              </a:r>
            </a:p>
          </p:txBody>
        </p:sp>
        <p:sp>
          <p:nvSpPr>
            <p:cNvPr id="60" name="TextBox 11">
              <a:extLst>
                <a:ext uri="{FF2B5EF4-FFF2-40B4-BE49-F238E27FC236}">
                  <a16:creationId xmlns:a16="http://schemas.microsoft.com/office/drawing/2014/main" id="{CF6E5AC2-0A76-470C-B563-ED1581F2D955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쉬운 접근성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5816B3-FD75-4819-9726-F73CC042146E}"/>
              </a:ext>
            </a:extLst>
          </p:cNvPr>
          <p:cNvGrpSpPr/>
          <p:nvPr/>
        </p:nvGrpSpPr>
        <p:grpSpPr>
          <a:xfrm>
            <a:off x="417134" y="4998118"/>
            <a:ext cx="3000341" cy="1305033"/>
            <a:chOff x="803640" y="3374377"/>
            <a:chExt cx="2059657" cy="978775"/>
          </a:xfrm>
        </p:grpSpPr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12D24B30-2F56-42BD-9805-C6DF53A372B0}"/>
                </a:ext>
              </a:extLst>
            </p:cNvPr>
            <p:cNvSpPr txBox="1"/>
            <p:nvPr/>
          </p:nvSpPr>
          <p:spPr>
            <a:xfrm>
              <a:off x="803640" y="3637572"/>
              <a:ext cx="2059657" cy="7155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회의가 끝남과 동시에 자신이 발언한 시간 통계 및 자신이 발언했던 말들이 모두 기록되어 회의에 긴장감을 줌 </a:t>
              </a: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0731B56-33DD-43FE-A7A1-F47C35583121}"/>
                </a:ext>
              </a:extLst>
            </p:cNvPr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회의 적극성 상승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02034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747</TotalTime>
  <Words>787</Words>
  <Application>Microsoft Office PowerPoint</Application>
  <PresentationFormat>와이드스크린</PresentationFormat>
  <Paragraphs>126</Paragraphs>
  <Slides>10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2" baseType="lpstr"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 분석 도우미</dc:title>
  <dc:creator>김 혜원</dc:creator>
  <cp:lastModifiedBy>알 수 없는 사용자</cp:lastModifiedBy>
  <cp:revision>70</cp:revision>
  <dcterms:created xsi:type="dcterms:W3CDTF">2019-09-16T01:36:18Z</dcterms:created>
  <dcterms:modified xsi:type="dcterms:W3CDTF">2019-09-16T14:40:34Z</dcterms:modified>
</cp:coreProperties>
</file>